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76" r:id="rId3"/>
    <p:sldId id="286" r:id="rId4"/>
    <p:sldId id="277" r:id="rId5"/>
    <p:sldId id="291" r:id="rId6"/>
    <p:sldId id="292" r:id="rId7"/>
    <p:sldId id="294" r:id="rId8"/>
    <p:sldId id="295" r:id="rId9"/>
    <p:sldId id="296" r:id="rId10"/>
    <p:sldId id="297" r:id="rId11"/>
    <p:sldId id="298" r:id="rId12"/>
    <p:sldId id="299" r:id="rId13"/>
    <p:sldId id="300" r:id="rId14"/>
    <p:sldId id="301" r:id="rId15"/>
    <p:sldId id="302" r:id="rId16"/>
    <p:sldId id="304" r:id="rId17"/>
    <p:sldId id="305" r:id="rId18"/>
    <p:sldId id="306" r:id="rId19"/>
    <p:sldId id="307" r:id="rId20"/>
    <p:sldId id="308" r:id="rId21"/>
    <p:sldId id="309" r:id="rId22"/>
    <p:sldId id="279" r:id="rId23"/>
    <p:sldId id="27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6"/>
  </p:normalViewPr>
  <p:slideViewPr>
    <p:cSldViewPr snapToGrid="0">
      <p:cViewPr varScale="1">
        <p:scale>
          <a:sx n="86" d="100"/>
          <a:sy n="86" d="100"/>
        </p:scale>
        <p:origin x="562" y="67"/>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4.9716767530117063E-2"/>
          <c:y val="0.14333453296434337"/>
          <c:w val="0.92833909872272546"/>
          <c:h val="0.69591192410242553"/>
        </c:manualLayout>
      </c:layout>
      <c:barChart>
        <c:barDir val="bar"/>
        <c:grouping val="clustered"/>
        <c:varyColors val="0"/>
        <c:dLbls>
          <c:dLblPos val="outEnd"/>
          <c:showLegendKey val="0"/>
          <c:showVal val="1"/>
          <c:showCatName val="0"/>
          <c:showSerName val="0"/>
          <c:showPercent val="0"/>
          <c:showBubbleSize val="0"/>
        </c:dLbls>
        <c:gapWidth val="326"/>
        <c:overlap val="-58"/>
        <c:axId val="1111705064"/>
        <c:axId val="1111706704"/>
      </c:barChart>
      <c:catAx>
        <c:axId val="1111705064"/>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0"/>
        <c:axPos val="b"/>
        <c:numFmt formatCode="_(* #,##0.0_);_(* \(#,##0.0\);_(* &quot;-&quot;??_);_(@_)"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1705064"/>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2" name="chart">
          <a:extLst xmlns:a="http://schemas.openxmlformats.org/drawingml/2006/main">
            <a:ext uri="{FF2B5EF4-FFF2-40B4-BE49-F238E27FC236}">
              <a16:creationId xmlns:a16="http://schemas.microsoft.com/office/drawing/2014/main" id="{18A62AC0-BBF0-ABC7-F99C-3E8F91FFDD37}"/>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7528446" cy="6201640"/>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4/21/2023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4/21/2023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23</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6785810" y="2871537"/>
            <a:ext cx="5406190" cy="2807368"/>
          </a:xfrm>
        </p:spPr>
        <p:txBody>
          <a:bodyPr/>
          <a:lstStyle/>
          <a:p>
            <a:br>
              <a:rPr lang="en-GB" sz="3600"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solidFill>
                  <a:schemeClr val="bg1"/>
                </a:solidFill>
              </a:rPr>
              <a:t>Company Bankruptcy Prediction Classification</a:t>
            </a:r>
            <a:br>
              <a:rPr lang="en-IN" sz="4400" dirty="0">
                <a:solidFill>
                  <a:schemeClr val="bg1"/>
                </a:solidFill>
              </a:rPr>
            </a:br>
            <a:endParaRPr lang="en-US" dirty="0"/>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816768" y="1042737"/>
            <a:ext cx="4797969" cy="914400"/>
          </a:xfrm>
        </p:spPr>
        <p:txBody>
          <a:bodyPr/>
          <a:lstStyle/>
          <a:p>
            <a:r>
              <a:rPr lang="en-GB" sz="24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rPr>
              <a:t>  </a:t>
            </a:r>
            <a:endParaRPr lang="en-US" b="1" dirty="0">
              <a:solidFill>
                <a:schemeClr val="accent1"/>
              </a:solidFill>
            </a:endParaRPr>
          </a:p>
        </p:txBody>
      </p:sp>
      <p:sp>
        <p:nvSpPr>
          <p:cNvPr id="3" name="Rectangle: Rounded Corners 2">
            <a:extLst>
              <a:ext uri="{FF2B5EF4-FFF2-40B4-BE49-F238E27FC236}">
                <a16:creationId xmlns:a16="http://schemas.microsoft.com/office/drawing/2014/main" id="{6CE8A3CB-E0CD-8192-2B1C-B7B7237B4E15}"/>
              </a:ext>
            </a:extLst>
          </p:cNvPr>
          <p:cNvSpPr/>
          <p:nvPr/>
        </p:nvSpPr>
        <p:spPr>
          <a:xfrm>
            <a:off x="6785810" y="5678904"/>
            <a:ext cx="4684295" cy="1010653"/>
          </a:xfrm>
          <a:prstGeom prst="roundRect">
            <a:avLst>
              <a:gd name="adj" fmla="val 345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E7AEC2E5-BD81-F682-55B1-177590F370DB}"/>
              </a:ext>
            </a:extLst>
          </p:cNvPr>
          <p:cNvSpPr txBox="1"/>
          <p:nvPr/>
        </p:nvSpPr>
        <p:spPr>
          <a:xfrm>
            <a:off x="6930189" y="5903495"/>
            <a:ext cx="4539916" cy="707886"/>
          </a:xfrm>
          <a:prstGeom prst="rect">
            <a:avLst/>
          </a:prstGeom>
          <a:noFill/>
        </p:spPr>
        <p:txBody>
          <a:bodyPr wrap="square" rtlCol="0">
            <a:spAutoFit/>
          </a:bodyPr>
          <a:lstStyle/>
          <a:p>
            <a:r>
              <a:rPr lang="en-US" sz="2000" b="1" dirty="0">
                <a:solidFill>
                  <a:schemeClr val="bg1"/>
                </a:solidFill>
              </a:rPr>
              <a:t>By – Deepak pal</a:t>
            </a:r>
          </a:p>
          <a:p>
            <a:r>
              <a:rPr lang="en-US" sz="2000" b="1" dirty="0">
                <a:solidFill>
                  <a:schemeClr val="bg1"/>
                </a:solidFill>
              </a:rPr>
              <a:t>Email – deepak.pal18x@gmail.com</a:t>
            </a:r>
            <a:endParaRPr lang="en-IN" sz="2000" b="1" dirty="0">
              <a:solidFill>
                <a:schemeClr val="bg1"/>
              </a:solidFill>
            </a:endParaRPr>
          </a:p>
        </p:txBody>
      </p:sp>
      <p:sp>
        <p:nvSpPr>
          <p:cNvPr id="8" name="Rectangle: Rounded Corners 7">
            <a:extLst>
              <a:ext uri="{FF2B5EF4-FFF2-40B4-BE49-F238E27FC236}">
                <a16:creationId xmlns:a16="http://schemas.microsoft.com/office/drawing/2014/main" id="{D8156E92-754C-D74B-D733-C681831F3C8B}"/>
              </a:ext>
            </a:extLst>
          </p:cNvPr>
          <p:cNvSpPr/>
          <p:nvPr/>
        </p:nvSpPr>
        <p:spPr>
          <a:xfrm>
            <a:off x="560093" y="737937"/>
            <a:ext cx="4797969" cy="914400"/>
          </a:xfrm>
          <a:prstGeom prst="roundRect">
            <a:avLst>
              <a:gd name="adj" fmla="val 4298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Project 5 :</a:t>
            </a:r>
            <a:endParaRPr lang="en-IN" dirty="0">
              <a:solidFill>
                <a:schemeClr val="bg1"/>
              </a:solidFill>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0DDD30-8E5F-FA25-5608-97DED3EBD51B}"/>
              </a:ext>
            </a:extLst>
          </p:cNvPr>
          <p:cNvSpPr>
            <a:spLocks noGrp="1"/>
          </p:cNvSpPr>
          <p:nvPr>
            <p:ph sz="half" idx="2"/>
          </p:nvPr>
        </p:nvSpPr>
        <p:spPr>
          <a:xfrm>
            <a:off x="850167" y="713187"/>
            <a:ext cx="10299095" cy="1603885"/>
          </a:xfrm>
        </p:spPr>
        <p:txBody>
          <a:bodyPr/>
          <a:lstStyle/>
          <a:p>
            <a:r>
              <a:rPr lang="en-US" sz="2000" dirty="0"/>
              <a:t>when ' ROA(B) before interest and % after tax' value for a bank is below 25% of avg value with respect to others, we got 167 firms which were classified as bankrupt which is 75.91% of total bankrupt firms and 1187 firms labeled as non-bankrupt(which is 17%).</a:t>
            </a:r>
            <a:endParaRPr lang="en-IN" sz="2000" dirty="0"/>
          </a:p>
        </p:txBody>
      </p:sp>
      <p:sp>
        <p:nvSpPr>
          <p:cNvPr id="4" name="Footer Placeholder 3">
            <a:extLst>
              <a:ext uri="{FF2B5EF4-FFF2-40B4-BE49-F238E27FC236}">
                <a16:creationId xmlns:a16="http://schemas.microsoft.com/office/drawing/2014/main" id="{891807C5-D805-D8DF-01CC-E0BDB68E42D7}"/>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B63A6B67-464E-3C8E-67A7-5EC276AA828C}"/>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7" name="Picture 6">
            <a:extLst>
              <a:ext uri="{FF2B5EF4-FFF2-40B4-BE49-F238E27FC236}">
                <a16:creationId xmlns:a16="http://schemas.microsoft.com/office/drawing/2014/main" id="{D99428B4-3560-7638-E622-D41A9C073E2C}"/>
              </a:ext>
            </a:extLst>
          </p:cNvPr>
          <p:cNvPicPr>
            <a:picLocks noChangeAspect="1"/>
          </p:cNvPicPr>
          <p:nvPr/>
        </p:nvPicPr>
        <p:blipFill>
          <a:blip r:embed="rId2"/>
          <a:stretch>
            <a:fillRect/>
          </a:stretch>
        </p:blipFill>
        <p:spPr>
          <a:xfrm>
            <a:off x="2085473" y="2317073"/>
            <a:ext cx="8101263" cy="4099770"/>
          </a:xfrm>
          <a:prstGeom prst="rect">
            <a:avLst/>
          </a:prstGeom>
        </p:spPr>
      </p:pic>
    </p:spTree>
    <p:extLst>
      <p:ext uri="{BB962C8B-B14F-4D97-AF65-F5344CB8AC3E}">
        <p14:creationId xmlns:p14="http://schemas.microsoft.com/office/powerpoint/2010/main" val="2749693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E5EFEA-81D6-CC8A-DFA2-9AF87111F6AE}"/>
              </a:ext>
            </a:extLst>
          </p:cNvPr>
          <p:cNvSpPr>
            <a:spLocks noGrp="1"/>
          </p:cNvSpPr>
          <p:nvPr>
            <p:ph sz="half" idx="2"/>
          </p:nvPr>
        </p:nvSpPr>
        <p:spPr>
          <a:xfrm>
            <a:off x="850168" y="160421"/>
            <a:ext cx="10126362" cy="1668379"/>
          </a:xfrm>
        </p:spPr>
        <p:txBody>
          <a:bodyPr/>
          <a:lstStyle/>
          <a:p>
            <a:r>
              <a:rPr lang="en-US" sz="2000" dirty="0"/>
              <a:t>The feature ' Net Value Per Share (C)' value for a firm is when below 25% of avg value(0.18) with respect to others, we got 184 firms which were classified as bankrupt which is 83.64% of total bankrupt firms.</a:t>
            </a:r>
            <a:endParaRPr lang="en-IN" sz="2000" dirty="0"/>
          </a:p>
        </p:txBody>
      </p:sp>
      <p:sp>
        <p:nvSpPr>
          <p:cNvPr id="4" name="Footer Placeholder 3">
            <a:extLst>
              <a:ext uri="{FF2B5EF4-FFF2-40B4-BE49-F238E27FC236}">
                <a16:creationId xmlns:a16="http://schemas.microsoft.com/office/drawing/2014/main" id="{18D450F7-28B3-B659-56A1-D65C7C823196}"/>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BD0BEFDE-FEFE-FB2D-CD0D-E125EA3A9A71}"/>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7" name="Picture 6">
            <a:extLst>
              <a:ext uri="{FF2B5EF4-FFF2-40B4-BE49-F238E27FC236}">
                <a16:creationId xmlns:a16="http://schemas.microsoft.com/office/drawing/2014/main" id="{DE3B8D4C-5161-2BF8-5D97-8BE9E831F42A}"/>
              </a:ext>
            </a:extLst>
          </p:cNvPr>
          <p:cNvPicPr>
            <a:picLocks noChangeAspect="1"/>
          </p:cNvPicPr>
          <p:nvPr/>
        </p:nvPicPr>
        <p:blipFill>
          <a:blip r:embed="rId2"/>
          <a:stretch>
            <a:fillRect/>
          </a:stretch>
        </p:blipFill>
        <p:spPr>
          <a:xfrm>
            <a:off x="1215470" y="2374232"/>
            <a:ext cx="5281583" cy="4200301"/>
          </a:xfrm>
          <a:prstGeom prst="rect">
            <a:avLst/>
          </a:prstGeom>
        </p:spPr>
      </p:pic>
      <p:pic>
        <p:nvPicPr>
          <p:cNvPr id="9" name="Picture 8">
            <a:extLst>
              <a:ext uri="{FF2B5EF4-FFF2-40B4-BE49-F238E27FC236}">
                <a16:creationId xmlns:a16="http://schemas.microsoft.com/office/drawing/2014/main" id="{CA4BFB3A-708D-1197-FCD4-43B19F0DFF2E}"/>
              </a:ext>
            </a:extLst>
          </p:cNvPr>
          <p:cNvPicPr>
            <a:picLocks noChangeAspect="1"/>
          </p:cNvPicPr>
          <p:nvPr/>
        </p:nvPicPr>
        <p:blipFill>
          <a:blip r:embed="rId3"/>
          <a:stretch>
            <a:fillRect/>
          </a:stretch>
        </p:blipFill>
        <p:spPr>
          <a:xfrm>
            <a:off x="6946231" y="2374232"/>
            <a:ext cx="4530493" cy="4100193"/>
          </a:xfrm>
          <a:prstGeom prst="rect">
            <a:avLst/>
          </a:prstGeom>
        </p:spPr>
      </p:pic>
    </p:spTree>
    <p:extLst>
      <p:ext uri="{BB962C8B-B14F-4D97-AF65-F5344CB8AC3E}">
        <p14:creationId xmlns:p14="http://schemas.microsoft.com/office/powerpoint/2010/main" val="4110704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A333DF-BA1C-534D-DD4D-BD37B8C1461D}"/>
              </a:ext>
            </a:extLst>
          </p:cNvPr>
          <p:cNvSpPr>
            <a:spLocks noGrp="1"/>
          </p:cNvSpPr>
          <p:nvPr>
            <p:ph sz="half" idx="2"/>
          </p:nvPr>
        </p:nvSpPr>
        <p:spPr>
          <a:xfrm>
            <a:off x="850168" y="320841"/>
            <a:ext cx="10126362" cy="1732547"/>
          </a:xfrm>
        </p:spPr>
        <p:txBody>
          <a:bodyPr/>
          <a:lstStyle/>
          <a:p>
            <a:r>
              <a:rPr lang="en-US" sz="2000" dirty="0"/>
              <a:t>When ' Persistent EPS in the Last Four Seasons' value for a firm is below 25% of avg value(which is 0.21) with respect to others, we got 170 firms which were classified as bankrupt which is 77.27% of total bankrupt firms and 1089 firms labeled as non-bankrupt(which is 16%).</a:t>
            </a:r>
            <a:endParaRPr lang="en-IN" sz="2000" dirty="0"/>
          </a:p>
        </p:txBody>
      </p:sp>
      <p:sp>
        <p:nvSpPr>
          <p:cNvPr id="4" name="Footer Placeholder 3">
            <a:extLst>
              <a:ext uri="{FF2B5EF4-FFF2-40B4-BE49-F238E27FC236}">
                <a16:creationId xmlns:a16="http://schemas.microsoft.com/office/drawing/2014/main" id="{889AD339-E355-7917-D875-516A782C89E6}"/>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7BE478F8-7537-D1D0-E963-83BA02631346}"/>
              </a:ext>
            </a:extLst>
          </p:cNvPr>
          <p:cNvSpPr>
            <a:spLocks noGrp="1"/>
          </p:cNvSpPr>
          <p:nvPr>
            <p:ph type="sldNum" sz="quarter" idx="11"/>
          </p:nvPr>
        </p:nvSpPr>
        <p:spPr/>
        <p:txBody>
          <a:bodyPr/>
          <a:lstStyle/>
          <a:p>
            <a:fld id="{09A01C0A-2BB6-49E7-91A3-DCB9F9F59583}" type="slidenum">
              <a:rPr lang="en-US" smtClean="0"/>
              <a:pPr/>
              <a:t>12</a:t>
            </a:fld>
            <a:endParaRPr lang="en-US" dirty="0"/>
          </a:p>
        </p:txBody>
      </p:sp>
      <p:pic>
        <p:nvPicPr>
          <p:cNvPr id="7" name="Picture 6">
            <a:extLst>
              <a:ext uri="{FF2B5EF4-FFF2-40B4-BE49-F238E27FC236}">
                <a16:creationId xmlns:a16="http://schemas.microsoft.com/office/drawing/2014/main" id="{53A959F1-22AA-B19B-F2F4-4670486F46BA}"/>
              </a:ext>
            </a:extLst>
          </p:cNvPr>
          <p:cNvPicPr>
            <a:picLocks noChangeAspect="1"/>
          </p:cNvPicPr>
          <p:nvPr/>
        </p:nvPicPr>
        <p:blipFill>
          <a:blip r:embed="rId2"/>
          <a:stretch>
            <a:fillRect/>
          </a:stretch>
        </p:blipFill>
        <p:spPr>
          <a:xfrm>
            <a:off x="962526" y="2486526"/>
            <a:ext cx="4973053" cy="4117622"/>
          </a:xfrm>
          <a:prstGeom prst="rect">
            <a:avLst/>
          </a:prstGeom>
        </p:spPr>
      </p:pic>
      <p:pic>
        <p:nvPicPr>
          <p:cNvPr id="9" name="Picture 8">
            <a:extLst>
              <a:ext uri="{FF2B5EF4-FFF2-40B4-BE49-F238E27FC236}">
                <a16:creationId xmlns:a16="http://schemas.microsoft.com/office/drawing/2014/main" id="{E61F1E02-293D-FBEF-2CAF-C086A2844B96}"/>
              </a:ext>
            </a:extLst>
          </p:cNvPr>
          <p:cNvPicPr>
            <a:picLocks noChangeAspect="1"/>
          </p:cNvPicPr>
          <p:nvPr/>
        </p:nvPicPr>
        <p:blipFill>
          <a:blip r:embed="rId3"/>
          <a:stretch>
            <a:fillRect/>
          </a:stretch>
        </p:blipFill>
        <p:spPr>
          <a:xfrm>
            <a:off x="6562180" y="2419537"/>
            <a:ext cx="4973053" cy="4117622"/>
          </a:xfrm>
          <a:prstGeom prst="rect">
            <a:avLst/>
          </a:prstGeom>
        </p:spPr>
      </p:pic>
    </p:spTree>
    <p:extLst>
      <p:ext uri="{BB962C8B-B14F-4D97-AF65-F5344CB8AC3E}">
        <p14:creationId xmlns:p14="http://schemas.microsoft.com/office/powerpoint/2010/main" val="3227775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151F65-FD15-4796-B8CE-E0D73624F28D}"/>
              </a:ext>
            </a:extLst>
          </p:cNvPr>
          <p:cNvSpPr>
            <a:spLocks noGrp="1"/>
          </p:cNvSpPr>
          <p:nvPr>
            <p:ph sz="half" idx="2"/>
          </p:nvPr>
        </p:nvSpPr>
        <p:spPr>
          <a:xfrm>
            <a:off x="481263" y="160422"/>
            <a:ext cx="10892589" cy="2609412"/>
          </a:xfrm>
        </p:spPr>
        <p:txBody>
          <a:bodyPr/>
          <a:lstStyle/>
          <a:p>
            <a:r>
              <a:rPr lang="en-US" sz="1800" dirty="0"/>
              <a:t>The insight obtained from the given information is that a significant proportion of bankrupt firms(177 out of 220 = 80.45%) have a debt ratio% of 0.15 or higher, while a smaller proportion of non-bankrupt firms also have a debt ratio of 0.15 or higher. out of the total of 220 bankrupt firms, 177 of them have a debt ratio of 0.15 or higher, indicating a higher likelihood of bankruptcy for firms with higher debt ratios. On the other hand, out of the total of 6600 non-bankrupt firms, 1491 of them have a debt ratio of 0.15 or higher, suggesting that a smaller proportion of non-bankrupt firms also have higher debt ratios.</a:t>
            </a:r>
            <a:endParaRPr lang="en-IN" sz="1800" dirty="0"/>
          </a:p>
        </p:txBody>
      </p:sp>
      <p:sp>
        <p:nvSpPr>
          <p:cNvPr id="4" name="Footer Placeholder 3">
            <a:extLst>
              <a:ext uri="{FF2B5EF4-FFF2-40B4-BE49-F238E27FC236}">
                <a16:creationId xmlns:a16="http://schemas.microsoft.com/office/drawing/2014/main" id="{2DD119AA-4CB5-6170-803B-27B2918D7C4F}"/>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8EADF990-E3AC-2537-54CB-D52BA314CCAA}"/>
              </a:ext>
            </a:extLst>
          </p:cNvPr>
          <p:cNvSpPr>
            <a:spLocks noGrp="1"/>
          </p:cNvSpPr>
          <p:nvPr>
            <p:ph type="sldNum" sz="quarter" idx="11"/>
          </p:nvPr>
        </p:nvSpPr>
        <p:spPr/>
        <p:txBody>
          <a:bodyPr/>
          <a:lstStyle/>
          <a:p>
            <a:fld id="{09A01C0A-2BB6-49E7-91A3-DCB9F9F59583}" type="slidenum">
              <a:rPr lang="en-US" smtClean="0"/>
              <a:pPr/>
              <a:t>13</a:t>
            </a:fld>
            <a:endParaRPr lang="en-US" dirty="0"/>
          </a:p>
        </p:txBody>
      </p:sp>
      <p:pic>
        <p:nvPicPr>
          <p:cNvPr id="7" name="Picture 6">
            <a:extLst>
              <a:ext uri="{FF2B5EF4-FFF2-40B4-BE49-F238E27FC236}">
                <a16:creationId xmlns:a16="http://schemas.microsoft.com/office/drawing/2014/main" id="{AE0F7AD1-EDEF-58E9-CDD3-D213A735B8AB}"/>
              </a:ext>
            </a:extLst>
          </p:cNvPr>
          <p:cNvPicPr>
            <a:picLocks noChangeAspect="1"/>
          </p:cNvPicPr>
          <p:nvPr/>
        </p:nvPicPr>
        <p:blipFill>
          <a:blip r:embed="rId2"/>
          <a:stretch>
            <a:fillRect/>
          </a:stretch>
        </p:blipFill>
        <p:spPr>
          <a:xfrm>
            <a:off x="850168" y="2867487"/>
            <a:ext cx="5454379" cy="3729829"/>
          </a:xfrm>
          <a:prstGeom prst="rect">
            <a:avLst/>
          </a:prstGeom>
        </p:spPr>
      </p:pic>
      <p:pic>
        <p:nvPicPr>
          <p:cNvPr id="9" name="Picture 8">
            <a:extLst>
              <a:ext uri="{FF2B5EF4-FFF2-40B4-BE49-F238E27FC236}">
                <a16:creationId xmlns:a16="http://schemas.microsoft.com/office/drawing/2014/main" id="{BA9116D4-B26A-473E-5BBD-82A53B9A4AAD}"/>
              </a:ext>
            </a:extLst>
          </p:cNvPr>
          <p:cNvPicPr>
            <a:picLocks noChangeAspect="1"/>
          </p:cNvPicPr>
          <p:nvPr/>
        </p:nvPicPr>
        <p:blipFill>
          <a:blip r:embed="rId3"/>
          <a:stretch>
            <a:fillRect/>
          </a:stretch>
        </p:blipFill>
        <p:spPr>
          <a:xfrm>
            <a:off x="6641432" y="2929631"/>
            <a:ext cx="4335098" cy="3361437"/>
          </a:xfrm>
          <a:prstGeom prst="rect">
            <a:avLst/>
          </a:prstGeom>
        </p:spPr>
      </p:pic>
    </p:spTree>
    <p:extLst>
      <p:ext uri="{BB962C8B-B14F-4D97-AF65-F5344CB8AC3E}">
        <p14:creationId xmlns:p14="http://schemas.microsoft.com/office/powerpoint/2010/main" val="2234307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3356EB-3508-FB9E-C3D1-1B3BE59566AC}"/>
              </a:ext>
            </a:extLst>
          </p:cNvPr>
          <p:cNvSpPr>
            <a:spLocks noGrp="1"/>
          </p:cNvSpPr>
          <p:nvPr>
            <p:ph sz="half" idx="2"/>
          </p:nvPr>
        </p:nvSpPr>
        <p:spPr>
          <a:xfrm>
            <a:off x="850168" y="240632"/>
            <a:ext cx="10126362" cy="1312960"/>
          </a:xfrm>
        </p:spPr>
        <p:txBody>
          <a:bodyPr/>
          <a:lstStyle/>
          <a:p>
            <a:r>
              <a:rPr lang="en-IN" sz="2000" dirty="0"/>
              <a:t>Having ' Net worth/Assets’ and </a:t>
            </a:r>
            <a:r>
              <a:rPr lang="en-US" sz="2000" dirty="0"/>
              <a:t>' Net Income to Total Assets’  values </a:t>
            </a:r>
            <a:r>
              <a:rPr lang="en-IN" sz="2000" dirty="0"/>
              <a:t>lower then 25%  increases the chances of bankruptcy to 75% , from the given data.</a:t>
            </a:r>
          </a:p>
        </p:txBody>
      </p:sp>
      <p:sp>
        <p:nvSpPr>
          <p:cNvPr id="4" name="Footer Placeholder 3">
            <a:extLst>
              <a:ext uri="{FF2B5EF4-FFF2-40B4-BE49-F238E27FC236}">
                <a16:creationId xmlns:a16="http://schemas.microsoft.com/office/drawing/2014/main" id="{57E0042A-E831-2899-A1D9-1031EA0F2A8E}"/>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FA6D28B-6ACE-992C-7377-A1D81801EB15}"/>
              </a:ext>
            </a:extLst>
          </p:cNvPr>
          <p:cNvSpPr>
            <a:spLocks noGrp="1"/>
          </p:cNvSpPr>
          <p:nvPr>
            <p:ph type="sldNum" sz="quarter" idx="11"/>
          </p:nvPr>
        </p:nvSpPr>
        <p:spPr/>
        <p:txBody>
          <a:bodyPr/>
          <a:lstStyle/>
          <a:p>
            <a:fld id="{09A01C0A-2BB6-49E7-91A3-DCB9F9F59583}" type="slidenum">
              <a:rPr lang="en-US" smtClean="0"/>
              <a:pPr/>
              <a:t>14</a:t>
            </a:fld>
            <a:endParaRPr lang="en-US" dirty="0"/>
          </a:p>
        </p:txBody>
      </p:sp>
      <p:pic>
        <p:nvPicPr>
          <p:cNvPr id="7" name="Picture 6">
            <a:extLst>
              <a:ext uri="{FF2B5EF4-FFF2-40B4-BE49-F238E27FC236}">
                <a16:creationId xmlns:a16="http://schemas.microsoft.com/office/drawing/2014/main" id="{8509584F-E137-A62B-E617-3466B59CC959}"/>
              </a:ext>
            </a:extLst>
          </p:cNvPr>
          <p:cNvPicPr>
            <a:picLocks noChangeAspect="1"/>
          </p:cNvPicPr>
          <p:nvPr/>
        </p:nvPicPr>
        <p:blipFill>
          <a:blip r:embed="rId2"/>
          <a:stretch>
            <a:fillRect/>
          </a:stretch>
        </p:blipFill>
        <p:spPr>
          <a:xfrm>
            <a:off x="1127284" y="2294021"/>
            <a:ext cx="4968716" cy="3997047"/>
          </a:xfrm>
          <a:prstGeom prst="rect">
            <a:avLst/>
          </a:prstGeom>
        </p:spPr>
      </p:pic>
      <p:pic>
        <p:nvPicPr>
          <p:cNvPr id="9" name="Picture 8">
            <a:extLst>
              <a:ext uri="{FF2B5EF4-FFF2-40B4-BE49-F238E27FC236}">
                <a16:creationId xmlns:a16="http://schemas.microsoft.com/office/drawing/2014/main" id="{E75B1A11-3D28-13E4-8049-EAB19302D873}"/>
              </a:ext>
            </a:extLst>
          </p:cNvPr>
          <p:cNvPicPr>
            <a:picLocks noChangeAspect="1"/>
          </p:cNvPicPr>
          <p:nvPr/>
        </p:nvPicPr>
        <p:blipFill>
          <a:blip r:embed="rId3"/>
          <a:stretch>
            <a:fillRect/>
          </a:stretch>
        </p:blipFill>
        <p:spPr>
          <a:xfrm>
            <a:off x="6673996" y="2294021"/>
            <a:ext cx="4555958" cy="3997047"/>
          </a:xfrm>
          <a:prstGeom prst="rect">
            <a:avLst/>
          </a:prstGeom>
        </p:spPr>
      </p:pic>
    </p:spTree>
    <p:extLst>
      <p:ext uri="{BB962C8B-B14F-4D97-AF65-F5344CB8AC3E}">
        <p14:creationId xmlns:p14="http://schemas.microsoft.com/office/powerpoint/2010/main" val="1560782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F4EDB-1879-FBDB-F9FE-EE4AB9506648}"/>
              </a:ext>
            </a:extLst>
          </p:cNvPr>
          <p:cNvSpPr>
            <a:spLocks noGrp="1"/>
          </p:cNvSpPr>
          <p:nvPr>
            <p:ph type="title"/>
          </p:nvPr>
        </p:nvSpPr>
        <p:spPr/>
        <p:txBody>
          <a:bodyPr/>
          <a:lstStyle/>
          <a:p>
            <a:r>
              <a:rPr lang="en-US" dirty="0">
                <a:solidFill>
                  <a:schemeClr val="accent1"/>
                </a:solidFill>
              </a:rPr>
              <a:t>Further EDA…</a:t>
            </a:r>
            <a:endParaRPr lang="en-IN" dirty="0">
              <a:solidFill>
                <a:schemeClr val="accent1"/>
              </a:solidFill>
            </a:endParaRPr>
          </a:p>
        </p:txBody>
      </p:sp>
      <p:sp>
        <p:nvSpPr>
          <p:cNvPr id="3" name="Content Placeholder 2">
            <a:extLst>
              <a:ext uri="{FF2B5EF4-FFF2-40B4-BE49-F238E27FC236}">
                <a16:creationId xmlns:a16="http://schemas.microsoft.com/office/drawing/2014/main" id="{9D414227-D62F-5203-736E-5964453A1398}"/>
              </a:ext>
            </a:extLst>
          </p:cNvPr>
          <p:cNvSpPr>
            <a:spLocks noGrp="1"/>
          </p:cNvSpPr>
          <p:nvPr>
            <p:ph sz="half" idx="2"/>
          </p:nvPr>
        </p:nvSpPr>
        <p:spPr>
          <a:xfrm>
            <a:off x="850168" y="1828799"/>
            <a:ext cx="10126362" cy="4700337"/>
          </a:xfrm>
        </p:spPr>
        <p:txBody>
          <a:bodyPr/>
          <a:lstStyle/>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Analyzed data for outliers via Boxplot and capped the outlier data to upper and lower limits (</a:t>
            </a:r>
            <a:r>
              <a:rPr lang="en-US" dirty="0" err="1">
                <a:latin typeface="Arial" panose="020B0604020202020204" pitchFamily="34" charset="0"/>
                <a:cs typeface="Arial" panose="020B0604020202020204" pitchFamily="34" charset="0"/>
              </a:rPr>
              <a:t>i.e</a:t>
            </a:r>
            <a:r>
              <a:rPr lang="en-US" dirty="0">
                <a:latin typeface="Arial" panose="020B0604020202020204" pitchFamily="34" charset="0"/>
                <a:cs typeface="Arial" panose="020B0604020202020204" pitchFamily="34" charset="0"/>
              </a:rPr>
              <a:t> - </a:t>
            </a:r>
            <a:r>
              <a:rPr lang="en-US" dirty="0" err="1">
                <a:latin typeface="Arial" panose="020B0604020202020204" pitchFamily="34" charset="0"/>
                <a:cs typeface="Arial" panose="020B0604020202020204" pitchFamily="34" charset="0"/>
              </a:rPr>
              <a:t>upper_limit</a:t>
            </a:r>
            <a:r>
              <a:rPr lang="en-US" dirty="0">
                <a:latin typeface="Arial" panose="020B0604020202020204" pitchFamily="34" charset="0"/>
                <a:cs typeface="Arial" panose="020B0604020202020204" pitchFamily="34" charset="0"/>
              </a:rPr>
              <a:t> = q3 + (1.5 * </a:t>
            </a:r>
            <a:r>
              <a:rPr lang="en-US" dirty="0" err="1">
                <a:latin typeface="Arial" panose="020B0604020202020204" pitchFamily="34" charset="0"/>
                <a:cs typeface="Arial" panose="020B0604020202020204" pitchFamily="34" charset="0"/>
              </a:rPr>
              <a:t>iqr</a:t>
            </a:r>
            <a:r>
              <a:rPr lang="en-US" dirty="0">
                <a:latin typeface="Arial" panose="020B0604020202020204" pitchFamily="34" charset="0"/>
                <a:cs typeface="Arial" panose="020B0604020202020204" pitchFamily="34" charset="0"/>
              </a:rPr>
              <a:t>) &amp;</a:t>
            </a:r>
            <a:r>
              <a:rPr lang="en-US" dirty="0" err="1">
                <a:latin typeface="Arial" panose="020B0604020202020204" pitchFamily="34" charset="0"/>
                <a:cs typeface="Arial" panose="020B0604020202020204" pitchFamily="34" charset="0"/>
              </a:rPr>
              <a:t>lower_limit</a:t>
            </a:r>
            <a:r>
              <a:rPr lang="en-US" dirty="0">
                <a:latin typeface="Arial" panose="020B0604020202020204" pitchFamily="34" charset="0"/>
                <a:cs typeface="Arial" panose="020B0604020202020204" pitchFamily="34" charset="0"/>
              </a:rPr>
              <a:t> = q1 - (1.5 * </a:t>
            </a:r>
            <a:r>
              <a:rPr lang="en-US" dirty="0" err="1">
                <a:latin typeface="Arial" panose="020B0604020202020204" pitchFamily="34" charset="0"/>
                <a:cs typeface="Arial" panose="020B0604020202020204" pitchFamily="34" charset="0"/>
              </a:rPr>
              <a:t>iqr</a:t>
            </a:r>
            <a:r>
              <a:rPr lang="en-US" dirty="0">
                <a:latin typeface="Arial" panose="020B0604020202020204" pitchFamily="34" charset="0"/>
                <a:cs typeface="Arial" panose="020B0604020202020204" pitchFamily="34" charset="0"/>
              </a:rPr>
              <a:t>))</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Plotted</a:t>
            </a:r>
            <a:r>
              <a:rPr lang="en-US" dirty="0"/>
              <a:t> </a:t>
            </a:r>
            <a:r>
              <a:rPr lang="en-US" sz="2400" dirty="0">
                <a:latin typeface="Arial" panose="020B0604020202020204" pitchFamily="34" charset="0"/>
                <a:cs typeface="Arial" panose="020B0604020202020204" pitchFamily="34" charset="0"/>
              </a:rPr>
              <a:t> distribution of variables via </a:t>
            </a:r>
            <a:r>
              <a:rPr lang="en-US" sz="2400" dirty="0" err="1">
                <a:latin typeface="Arial" panose="020B0604020202020204" pitchFamily="34" charset="0"/>
                <a:cs typeface="Arial" panose="020B0604020202020204" pitchFamily="34" charset="0"/>
              </a:rPr>
              <a:t>displot</a:t>
            </a:r>
            <a:r>
              <a:rPr lang="en-US" sz="2400" dirty="0">
                <a:latin typeface="Arial" panose="020B0604020202020204" pitchFamily="34" charset="0"/>
                <a:cs typeface="Arial" panose="020B0604020202020204" pitchFamily="34" charset="0"/>
              </a:rPr>
              <a:t>, to discovered and mitigate skewness in columns .</a:t>
            </a:r>
          </a:p>
          <a:p>
            <a:pPr marL="342900" indent="-342900">
              <a:buFont typeface="Arial" panose="020B0604020202020204" pitchFamily="34" charset="0"/>
              <a:buChar char="•"/>
            </a:pPr>
            <a:r>
              <a:rPr lang="en-US" dirty="0">
                <a:latin typeface="Arial" panose="020B0604020202020204" pitchFamily="34" charset="0"/>
                <a:cs typeface="Arial" panose="020B0604020202020204" pitchFamily="34" charset="0"/>
              </a:rPr>
              <a:t>Used </a:t>
            </a:r>
            <a:r>
              <a:rPr lang="en-IN" dirty="0" err="1">
                <a:latin typeface="Arial" panose="020B0604020202020204" pitchFamily="34" charset="0"/>
                <a:cs typeface="Arial" panose="020B0604020202020204" pitchFamily="34" charset="0"/>
              </a:rPr>
              <a:t>yeojohnson</a:t>
            </a:r>
            <a:r>
              <a:rPr lang="en-IN" dirty="0">
                <a:latin typeface="Arial" panose="020B0604020202020204" pitchFamily="34" charset="0"/>
                <a:cs typeface="Arial" panose="020B0604020202020204" pitchFamily="34" charset="0"/>
              </a:rPr>
              <a:t> transformation technique which </a:t>
            </a:r>
            <a:r>
              <a:rPr lang="en-US" dirty="0">
                <a:latin typeface="Arial" panose="020B0604020202020204" pitchFamily="34" charset="0"/>
                <a:cs typeface="Arial" panose="020B0604020202020204" pitchFamily="34" charset="0"/>
              </a:rPr>
              <a:t>is very similar to Box-cox transformation but does not require the values to be strictly positive.</a:t>
            </a:r>
          </a:p>
          <a:p>
            <a:pPr marL="342900" indent="-342900">
              <a:buFont typeface="Arial" panose="020B0604020202020204" pitchFamily="34" charset="0"/>
              <a:buChar char="•"/>
            </a:pPr>
            <a:endParaRPr lang="en-IN" b="1" dirty="0"/>
          </a:p>
          <a:p>
            <a:pPr marL="342900" indent="-342900">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IN" sz="2000" b="1" dirty="0"/>
          </a:p>
        </p:txBody>
      </p:sp>
      <p:sp>
        <p:nvSpPr>
          <p:cNvPr id="4" name="Footer Placeholder 3">
            <a:extLst>
              <a:ext uri="{FF2B5EF4-FFF2-40B4-BE49-F238E27FC236}">
                <a16:creationId xmlns:a16="http://schemas.microsoft.com/office/drawing/2014/main" id="{21940F2B-2A6D-E0A8-B62A-5128F07850D9}"/>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C18B1208-5A03-A259-D923-BCBFFA30FD7D}"/>
              </a:ext>
            </a:extLst>
          </p:cNvPr>
          <p:cNvSpPr>
            <a:spLocks noGrp="1"/>
          </p:cNvSpPr>
          <p:nvPr>
            <p:ph type="sldNum" sz="quarter" idx="11"/>
          </p:nvPr>
        </p:nvSpPr>
        <p:spPr/>
        <p:txBody>
          <a:bodyPr/>
          <a:lstStyle/>
          <a:p>
            <a:fld id="{09A01C0A-2BB6-49E7-91A3-DCB9F9F59583}" type="slidenum">
              <a:rPr lang="en-US" smtClean="0"/>
              <a:pPr/>
              <a:t>15</a:t>
            </a:fld>
            <a:endParaRPr lang="en-US" dirty="0"/>
          </a:p>
        </p:txBody>
      </p:sp>
    </p:spTree>
    <p:extLst>
      <p:ext uri="{BB962C8B-B14F-4D97-AF65-F5344CB8AC3E}">
        <p14:creationId xmlns:p14="http://schemas.microsoft.com/office/powerpoint/2010/main" val="295192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DA7253-F549-67FA-7D04-6B25DE845D94}"/>
              </a:ext>
            </a:extLst>
          </p:cNvPr>
          <p:cNvSpPr>
            <a:spLocks noGrp="1"/>
          </p:cNvSpPr>
          <p:nvPr>
            <p:ph type="body" idx="1"/>
          </p:nvPr>
        </p:nvSpPr>
        <p:spPr>
          <a:xfrm>
            <a:off x="849880" y="1315453"/>
            <a:ext cx="5157787" cy="673768"/>
          </a:xfrm>
        </p:spPr>
        <p:txBody>
          <a:bodyPr/>
          <a:lstStyle/>
          <a:p>
            <a:r>
              <a:rPr lang="en-US" dirty="0">
                <a:solidFill>
                  <a:schemeClr val="accent1"/>
                </a:solidFill>
              </a:rPr>
              <a:t>Importance Features :</a:t>
            </a:r>
            <a:endParaRPr lang="en-IN" dirty="0">
              <a:solidFill>
                <a:schemeClr val="accent1"/>
              </a:solidFill>
            </a:endParaRPr>
          </a:p>
        </p:txBody>
      </p:sp>
      <p:sp>
        <p:nvSpPr>
          <p:cNvPr id="4" name="Text Placeholder 3">
            <a:extLst>
              <a:ext uri="{FF2B5EF4-FFF2-40B4-BE49-F238E27FC236}">
                <a16:creationId xmlns:a16="http://schemas.microsoft.com/office/drawing/2014/main" id="{89E1152F-1EC0-56CD-E8EE-BE65FD948955}"/>
              </a:ext>
            </a:extLst>
          </p:cNvPr>
          <p:cNvSpPr>
            <a:spLocks noGrp="1"/>
          </p:cNvSpPr>
          <p:nvPr>
            <p:ph type="body" sz="quarter" idx="3"/>
          </p:nvPr>
        </p:nvSpPr>
        <p:spPr>
          <a:xfrm>
            <a:off x="6182292" y="1315453"/>
            <a:ext cx="5183188" cy="673768"/>
          </a:xfrm>
        </p:spPr>
        <p:txBody>
          <a:bodyPr/>
          <a:lstStyle/>
          <a:p>
            <a:r>
              <a:rPr lang="en-US" dirty="0">
                <a:solidFill>
                  <a:schemeClr val="accent1"/>
                </a:solidFill>
              </a:rPr>
              <a:t>Non- Important Features:</a:t>
            </a:r>
            <a:endParaRPr lang="en-IN" dirty="0">
              <a:solidFill>
                <a:schemeClr val="accent1"/>
              </a:solidFill>
            </a:endParaRPr>
          </a:p>
        </p:txBody>
      </p:sp>
      <p:sp>
        <p:nvSpPr>
          <p:cNvPr id="5" name="Content Placeholder 4">
            <a:extLst>
              <a:ext uri="{FF2B5EF4-FFF2-40B4-BE49-F238E27FC236}">
                <a16:creationId xmlns:a16="http://schemas.microsoft.com/office/drawing/2014/main" id="{40693866-42CD-9E22-4E94-DC4D43F22D26}"/>
              </a:ext>
            </a:extLst>
          </p:cNvPr>
          <p:cNvSpPr>
            <a:spLocks noGrp="1"/>
          </p:cNvSpPr>
          <p:nvPr>
            <p:ph sz="quarter" idx="4"/>
          </p:nvPr>
        </p:nvSpPr>
        <p:spPr>
          <a:xfrm>
            <a:off x="6182292" y="2159918"/>
            <a:ext cx="5183188" cy="4497555"/>
          </a:xfrm>
        </p:spPr>
        <p:txBody>
          <a:bodyPr/>
          <a:lstStyle/>
          <a:p>
            <a:pPr>
              <a:lnSpc>
                <a:spcPct val="100000"/>
              </a:lnSpc>
            </a:pPr>
            <a:r>
              <a:rPr lang="en-IN" sz="1800" dirty="0"/>
              <a:t>[' Current Liability to Equity',' Interest-bearing debt interest rate', ' Accounts Receivable Turnover', ' Long-term Liability to Current Assets', ' Average Collection Days', ' Net Value Growth Rate', ' Quick Assets/Current Liability', ' Liability-Assets Flag',' Cash/Current Liability', ' Total assets to GNP price',' Current Ratio', ' Net worth/Assets', ' Revenue per person',' Quick Ratio’,' Allocation rate per person',' Current Liability to Liability’,' Equity to Liability’] = 0</a:t>
            </a:r>
          </a:p>
        </p:txBody>
      </p:sp>
      <p:sp>
        <p:nvSpPr>
          <p:cNvPr id="6" name="Title 5">
            <a:extLst>
              <a:ext uri="{FF2B5EF4-FFF2-40B4-BE49-F238E27FC236}">
                <a16:creationId xmlns:a16="http://schemas.microsoft.com/office/drawing/2014/main" id="{DF699E6A-7CA7-F9C0-DD30-F4D46CDCE27D}"/>
              </a:ext>
            </a:extLst>
          </p:cNvPr>
          <p:cNvSpPr>
            <a:spLocks noGrp="1"/>
          </p:cNvSpPr>
          <p:nvPr>
            <p:ph type="title"/>
          </p:nvPr>
        </p:nvSpPr>
        <p:spPr>
          <a:xfrm>
            <a:off x="850168" y="320842"/>
            <a:ext cx="10122632" cy="823913"/>
          </a:xfrm>
        </p:spPr>
        <p:txBody>
          <a:bodyPr/>
          <a:lstStyle/>
          <a:p>
            <a:r>
              <a:rPr lang="en-US" dirty="0">
                <a:solidFill>
                  <a:schemeClr val="accent1"/>
                </a:solidFill>
              </a:rPr>
              <a:t>Feature Importance</a:t>
            </a:r>
            <a:endParaRPr lang="en-IN" dirty="0"/>
          </a:p>
        </p:txBody>
      </p:sp>
      <p:sp>
        <p:nvSpPr>
          <p:cNvPr id="7" name="Footer Placeholder 6">
            <a:extLst>
              <a:ext uri="{FF2B5EF4-FFF2-40B4-BE49-F238E27FC236}">
                <a16:creationId xmlns:a16="http://schemas.microsoft.com/office/drawing/2014/main" id="{F46EFF8C-C18C-A6E8-B3F4-E4FCCCBE1C6C}"/>
              </a:ext>
            </a:extLst>
          </p:cNvPr>
          <p:cNvSpPr>
            <a:spLocks noGrp="1"/>
          </p:cNvSpPr>
          <p:nvPr>
            <p:ph type="ftr" sz="quarter" idx="10"/>
          </p:nvPr>
        </p:nvSpPr>
        <p:spPr/>
        <p:txBody>
          <a:bodyPr/>
          <a:lstStyle/>
          <a:p>
            <a:r>
              <a:rPr lang="en-US" dirty="0"/>
              <a:t>FEATURE IMP</a:t>
            </a:r>
          </a:p>
        </p:txBody>
      </p:sp>
      <p:sp>
        <p:nvSpPr>
          <p:cNvPr id="8" name="Slide Number Placeholder 7">
            <a:extLst>
              <a:ext uri="{FF2B5EF4-FFF2-40B4-BE49-F238E27FC236}">
                <a16:creationId xmlns:a16="http://schemas.microsoft.com/office/drawing/2014/main" id="{16B5CEB9-A2B8-36C4-2F05-0FFAEBC70036}"/>
              </a:ext>
            </a:extLst>
          </p:cNvPr>
          <p:cNvSpPr>
            <a:spLocks noGrp="1"/>
          </p:cNvSpPr>
          <p:nvPr>
            <p:ph type="sldNum" sz="quarter" idx="11"/>
          </p:nvPr>
        </p:nvSpPr>
        <p:spPr/>
        <p:txBody>
          <a:bodyPr/>
          <a:lstStyle/>
          <a:p>
            <a:fld id="{09A01C0A-2BB6-49E7-91A3-DCB9F9F59583}" type="slidenum">
              <a:rPr lang="en-US" smtClean="0"/>
              <a:pPr/>
              <a:t>16</a:t>
            </a:fld>
            <a:endParaRPr lang="en-US" dirty="0"/>
          </a:p>
        </p:txBody>
      </p:sp>
      <p:sp>
        <p:nvSpPr>
          <p:cNvPr id="9" name="Rectangle 1">
            <a:extLst>
              <a:ext uri="{FF2B5EF4-FFF2-40B4-BE49-F238E27FC236}">
                <a16:creationId xmlns:a16="http://schemas.microsoft.com/office/drawing/2014/main" id="{F3B1990E-48BF-F56A-DD1B-9F0360DB574F}"/>
              </a:ext>
            </a:extLst>
          </p:cNvPr>
          <p:cNvSpPr>
            <a:spLocks noGrp="1" noChangeArrowheads="1"/>
          </p:cNvSpPr>
          <p:nvPr>
            <p:ph sz="half" idx="2"/>
          </p:nvPr>
        </p:nvSpPr>
        <p:spPr bwMode="auto">
          <a:xfrm>
            <a:off x="582033" y="2159918"/>
            <a:ext cx="515778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Persistent EPS in the Last Four Seasons', 0.13996617],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Borrowing dependency', 0.032483168]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Net Income to Total Assets', 0.027979905]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ROA(B) before interest and depreciation after tax', 0.026976643],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Retained Earnings to Total Assets’,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0.026628593]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Debt ratio %', 0.021949217]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After-tax net Interest Rate’,0.02073966],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 Current Asset Turnover Rate', 0.018880637]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i="0" u="none" strike="noStrike" cap="none" normalizeH="0" baseline="0" dirty="0">
                <a:ln>
                  <a:noFill/>
                </a:ln>
                <a:solidFill>
                  <a:schemeClr val="tx1"/>
                </a:solidFill>
                <a:effectLst/>
                <a:latin typeface="Avenir Next LT Pro" panose="020B0504020202020204" pitchFamily="34" charset="0"/>
              </a:rPr>
              <a:t>[' Fixed Assets Turnover Frequency', 0.017630497]</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11724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05F1E-6C18-F496-593A-4586143945EF}"/>
              </a:ext>
            </a:extLst>
          </p:cNvPr>
          <p:cNvSpPr>
            <a:spLocks noGrp="1"/>
          </p:cNvSpPr>
          <p:nvPr>
            <p:ph type="title"/>
          </p:nvPr>
        </p:nvSpPr>
        <p:spPr>
          <a:xfrm>
            <a:off x="850168" y="128337"/>
            <a:ext cx="10122632" cy="898358"/>
          </a:xfrm>
        </p:spPr>
        <p:txBody>
          <a:bodyPr/>
          <a:lstStyle/>
          <a:p>
            <a:r>
              <a:rPr lang="en-US" dirty="0">
                <a:solidFill>
                  <a:schemeClr val="accent1"/>
                </a:solidFill>
              </a:rPr>
              <a:t>    CORRELATION MATRIX</a:t>
            </a:r>
            <a:endParaRPr lang="en-IN" dirty="0">
              <a:solidFill>
                <a:schemeClr val="accent1"/>
              </a:solidFill>
            </a:endParaRPr>
          </a:p>
        </p:txBody>
      </p:sp>
      <p:pic>
        <p:nvPicPr>
          <p:cNvPr id="7" name="Content Placeholder 6">
            <a:extLst>
              <a:ext uri="{FF2B5EF4-FFF2-40B4-BE49-F238E27FC236}">
                <a16:creationId xmlns:a16="http://schemas.microsoft.com/office/drawing/2014/main" id="{0E8B7D36-BE0A-44A4-D531-3019CE54F7E5}"/>
              </a:ext>
            </a:extLst>
          </p:cNvPr>
          <p:cNvPicPr>
            <a:picLocks noGrp="1" noChangeAspect="1"/>
          </p:cNvPicPr>
          <p:nvPr>
            <p:ph sz="half" idx="2"/>
          </p:nvPr>
        </p:nvPicPr>
        <p:blipFill>
          <a:blip r:embed="rId2"/>
          <a:stretch>
            <a:fillRect/>
          </a:stretch>
        </p:blipFill>
        <p:spPr>
          <a:xfrm>
            <a:off x="1395663" y="1027113"/>
            <a:ext cx="9577137" cy="5702550"/>
          </a:xfrm>
        </p:spPr>
      </p:pic>
      <p:sp>
        <p:nvSpPr>
          <p:cNvPr id="4" name="Footer Placeholder 3">
            <a:extLst>
              <a:ext uri="{FF2B5EF4-FFF2-40B4-BE49-F238E27FC236}">
                <a16:creationId xmlns:a16="http://schemas.microsoft.com/office/drawing/2014/main" id="{E3ED9BDF-A329-D53F-A099-9104A882B5C2}"/>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51D3668-7BB6-31FB-354A-055A4E5A0E75}"/>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Tree>
    <p:extLst>
      <p:ext uri="{BB962C8B-B14F-4D97-AF65-F5344CB8AC3E}">
        <p14:creationId xmlns:p14="http://schemas.microsoft.com/office/powerpoint/2010/main" val="356789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E51EA-1E9F-E415-CFB2-A028BAEFFD82}"/>
              </a:ext>
            </a:extLst>
          </p:cNvPr>
          <p:cNvSpPr>
            <a:spLocks noGrp="1"/>
          </p:cNvSpPr>
          <p:nvPr>
            <p:ph type="title"/>
          </p:nvPr>
        </p:nvSpPr>
        <p:spPr>
          <a:xfrm>
            <a:off x="850167" y="328863"/>
            <a:ext cx="10122632" cy="1188207"/>
          </a:xfrm>
        </p:spPr>
        <p:txBody>
          <a:bodyPr/>
          <a:lstStyle/>
          <a:p>
            <a:r>
              <a:rPr lang="en-US" dirty="0">
                <a:solidFill>
                  <a:schemeClr val="accent1"/>
                </a:solidFill>
              </a:rPr>
              <a:t>CORRELATION&amp; other FINDINGS</a:t>
            </a:r>
            <a:endParaRPr lang="en-IN" dirty="0">
              <a:solidFill>
                <a:schemeClr val="accent1"/>
              </a:solidFill>
            </a:endParaRPr>
          </a:p>
        </p:txBody>
      </p:sp>
      <p:sp>
        <p:nvSpPr>
          <p:cNvPr id="3" name="Content Placeholder 2">
            <a:extLst>
              <a:ext uri="{FF2B5EF4-FFF2-40B4-BE49-F238E27FC236}">
                <a16:creationId xmlns:a16="http://schemas.microsoft.com/office/drawing/2014/main" id="{17077E09-F278-800A-1A82-A0A6E0A6D756}"/>
              </a:ext>
            </a:extLst>
          </p:cNvPr>
          <p:cNvSpPr>
            <a:spLocks noGrp="1"/>
          </p:cNvSpPr>
          <p:nvPr>
            <p:ph sz="half" idx="2"/>
          </p:nvPr>
        </p:nvSpPr>
        <p:spPr>
          <a:xfrm>
            <a:off x="850167" y="1925054"/>
            <a:ext cx="10331179" cy="4366016"/>
          </a:xfrm>
        </p:spPr>
        <p:txBody>
          <a:bodyPr/>
          <a:lstStyle/>
          <a:p>
            <a:pPr marL="342900" indent="-342900">
              <a:buFont typeface="Arial" panose="020B0604020202020204" pitchFamily="34" charset="0"/>
              <a:buChar char="•"/>
            </a:pPr>
            <a:r>
              <a:rPr lang="en-US" sz="2000" dirty="0"/>
              <a:t>Out of 94 independent features ,55 are highly correlated with one and another .</a:t>
            </a:r>
          </a:p>
          <a:p>
            <a:pPr marL="342900" indent="-342900">
              <a:buFont typeface="Arial" panose="020B0604020202020204" pitchFamily="34" charset="0"/>
              <a:buChar char="•"/>
            </a:pPr>
            <a:r>
              <a:rPr lang="en-US" sz="2000" dirty="0"/>
              <a:t>All features are in low correlation with target column (lesser then 0.4 majority).</a:t>
            </a:r>
          </a:p>
          <a:p>
            <a:pPr marL="342900" indent="-342900">
              <a:buFont typeface="Arial" panose="020B0604020202020204" pitchFamily="34" charset="0"/>
              <a:buChar char="•"/>
            </a:pPr>
            <a:r>
              <a:rPr lang="en-US" sz="2000" dirty="0"/>
              <a:t>Imbalance in Target column (0 class is 97% and 1 class is only 3%).</a:t>
            </a:r>
          </a:p>
          <a:p>
            <a:pPr marL="342900" indent="-342900">
              <a:buFont typeface="Arial" panose="020B0604020202020204" pitchFamily="34" charset="0"/>
              <a:buChar char="•"/>
            </a:pPr>
            <a:r>
              <a:rPr lang="en-US" sz="2000" dirty="0"/>
              <a:t>We used Synthetic Minority Oversampling Technique or SMOTE technique to oversample the minority class. new instances are synthesized from the existing data. If we explain it in simple words, SMOTE looks into minority class instances and use k nearest neighbor to select a random nearest neighbor, and a synthetic instance is created randomly in feature space.</a:t>
            </a:r>
          </a:p>
          <a:p>
            <a:pPr marL="342900" indent="-342900">
              <a:buFont typeface="Arial" panose="020B0604020202020204" pitchFamily="34" charset="0"/>
              <a:buChar char="•"/>
            </a:pPr>
            <a:endParaRPr lang="en-IN" dirty="0"/>
          </a:p>
        </p:txBody>
      </p:sp>
      <p:sp>
        <p:nvSpPr>
          <p:cNvPr id="4" name="Footer Placeholder 3">
            <a:extLst>
              <a:ext uri="{FF2B5EF4-FFF2-40B4-BE49-F238E27FC236}">
                <a16:creationId xmlns:a16="http://schemas.microsoft.com/office/drawing/2014/main" id="{677607A0-82E8-D285-6F32-3D93ABD7D73B}"/>
              </a:ext>
            </a:extLst>
          </p:cNvPr>
          <p:cNvSpPr>
            <a:spLocks noGrp="1"/>
          </p:cNvSpPr>
          <p:nvPr>
            <p:ph type="ftr" sz="quarter" idx="10"/>
          </p:nvPr>
        </p:nvSpPr>
        <p:spPr/>
        <p:txBody>
          <a:bodyPr/>
          <a:lstStyle/>
          <a:p>
            <a:r>
              <a:rPr lang="en-US" dirty="0"/>
              <a:t>Findings</a:t>
            </a:r>
          </a:p>
        </p:txBody>
      </p:sp>
      <p:sp>
        <p:nvSpPr>
          <p:cNvPr id="5" name="Slide Number Placeholder 4">
            <a:extLst>
              <a:ext uri="{FF2B5EF4-FFF2-40B4-BE49-F238E27FC236}">
                <a16:creationId xmlns:a16="http://schemas.microsoft.com/office/drawing/2014/main" id="{4C8D6AFA-3BC9-2458-47D8-41124C9B5B33}"/>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Tree>
    <p:extLst>
      <p:ext uri="{BB962C8B-B14F-4D97-AF65-F5344CB8AC3E}">
        <p14:creationId xmlns:p14="http://schemas.microsoft.com/office/powerpoint/2010/main" val="297725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94C8-B8F9-F538-D25F-21FE06CA1D8C}"/>
              </a:ext>
            </a:extLst>
          </p:cNvPr>
          <p:cNvSpPr>
            <a:spLocks noGrp="1"/>
          </p:cNvSpPr>
          <p:nvPr>
            <p:ph type="title"/>
          </p:nvPr>
        </p:nvSpPr>
        <p:spPr>
          <a:xfrm>
            <a:off x="853898" y="351835"/>
            <a:ext cx="10122632" cy="652054"/>
          </a:xfrm>
        </p:spPr>
        <p:txBody>
          <a:bodyPr/>
          <a:lstStyle/>
          <a:p>
            <a:r>
              <a:rPr lang="en-US" dirty="0" err="1">
                <a:solidFill>
                  <a:schemeClr val="accent1"/>
                </a:solidFill>
              </a:rPr>
              <a:t>DimenSionALITY</a:t>
            </a:r>
            <a:r>
              <a:rPr lang="en-US" dirty="0">
                <a:solidFill>
                  <a:schemeClr val="accent1"/>
                </a:solidFill>
              </a:rPr>
              <a:t> REDUCTION</a:t>
            </a:r>
            <a:endParaRPr lang="en-IN" dirty="0">
              <a:solidFill>
                <a:schemeClr val="accent1"/>
              </a:solidFill>
            </a:endParaRPr>
          </a:p>
        </p:txBody>
      </p:sp>
      <p:sp>
        <p:nvSpPr>
          <p:cNvPr id="3" name="Content Placeholder 2">
            <a:extLst>
              <a:ext uri="{FF2B5EF4-FFF2-40B4-BE49-F238E27FC236}">
                <a16:creationId xmlns:a16="http://schemas.microsoft.com/office/drawing/2014/main" id="{8C27F2DA-CDC7-E768-7796-E8559E42DB0D}"/>
              </a:ext>
            </a:extLst>
          </p:cNvPr>
          <p:cNvSpPr>
            <a:spLocks noGrp="1"/>
          </p:cNvSpPr>
          <p:nvPr>
            <p:ph sz="half" idx="2"/>
          </p:nvPr>
        </p:nvSpPr>
        <p:spPr>
          <a:xfrm>
            <a:off x="850168" y="1171073"/>
            <a:ext cx="10126362" cy="5335091"/>
          </a:xfrm>
        </p:spPr>
        <p:txBody>
          <a:bodyPr/>
          <a:lstStyle/>
          <a:p>
            <a:pPr marL="342900" indent="-342900" rtl="0">
              <a:buFont typeface="Arial" panose="020B0604020202020204" pitchFamily="34" charset="0"/>
              <a:buChar char="•"/>
            </a:pPr>
            <a:r>
              <a:rPr lang="en-US" sz="2000" dirty="0"/>
              <a:t>As we seen there are 55 highly correlated features in our data as highly correlated features can lead to multicollinearity issues, which can affect the performance of the model and make it difficult to interpret the importance of individual features. but , dropping them straight may not be a good idea too.</a:t>
            </a:r>
          </a:p>
          <a:p>
            <a:pPr marL="342900" indent="-342900" rtl="0">
              <a:buFont typeface="Arial" panose="020B0604020202020204" pitchFamily="34" charset="0"/>
              <a:buChar char="•"/>
            </a:pPr>
            <a:r>
              <a:rPr lang="en-US" sz="2000" dirty="0"/>
              <a:t>So , we can use methods like correlation analysis or dimensionality reduction techniques like PCA to Reduce the dimensions and  identify the most important features in your dataset. Correlation analysis can help identify the pairs of highly correlated features, while PCA can help identify the principal components that capture the most variance in your dataset. </a:t>
            </a:r>
          </a:p>
          <a:p>
            <a:pPr marL="342900" indent="-342900" rtl="0">
              <a:buFont typeface="Arial" panose="020B0604020202020204" pitchFamily="34" charset="0"/>
              <a:buChar char="•"/>
            </a:pPr>
            <a:r>
              <a:rPr lang="en-US" sz="2000" dirty="0"/>
              <a:t>Ultimately, the goal of using principal component analysis is to reduce the dimensionality of the data while retaining as much information as possible.</a:t>
            </a:r>
            <a:endParaRPr lang="en-IN" sz="2000" dirty="0"/>
          </a:p>
        </p:txBody>
      </p:sp>
      <p:sp>
        <p:nvSpPr>
          <p:cNvPr id="5" name="Slide Number Placeholder 4">
            <a:extLst>
              <a:ext uri="{FF2B5EF4-FFF2-40B4-BE49-F238E27FC236}">
                <a16:creationId xmlns:a16="http://schemas.microsoft.com/office/drawing/2014/main" id="{7E32B04A-248E-F4C1-74BA-EB83743CC87F}"/>
              </a:ext>
            </a:extLst>
          </p:cNvPr>
          <p:cNvSpPr>
            <a:spLocks noGrp="1"/>
          </p:cNvSpPr>
          <p:nvPr>
            <p:ph type="sldNum" sz="quarter" idx="11"/>
          </p:nvPr>
        </p:nvSpPr>
        <p:spPr/>
        <p:txBody>
          <a:bodyPr/>
          <a:lstStyle/>
          <a:p>
            <a:fld id="{09A01C0A-2BB6-49E7-91A3-DCB9F9F59583}" type="slidenum">
              <a:rPr lang="en-US" smtClean="0"/>
              <a:pPr/>
              <a:t>19</a:t>
            </a:fld>
            <a:endParaRPr lang="en-US" dirty="0"/>
          </a:p>
        </p:txBody>
      </p:sp>
    </p:spTree>
    <p:extLst>
      <p:ext uri="{BB962C8B-B14F-4D97-AF65-F5344CB8AC3E}">
        <p14:creationId xmlns:p14="http://schemas.microsoft.com/office/powerpoint/2010/main" val="2880492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Business</a:t>
            </a:r>
            <a:b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Problem </a:t>
            </a:r>
            <a:b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br>
            <a:r>
              <a:rPr lang="en-US" sz="2800" b="1"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Statement</a:t>
            </a:r>
            <a:endParaRPr lang="en-US" sz="28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624637" y="884981"/>
            <a:ext cx="4729163" cy="5724365"/>
          </a:xfrm>
        </p:spPr>
        <p:txBody>
          <a:bodyPr/>
          <a:lstStyle/>
          <a:p>
            <a:r>
              <a:rPr lang="en-US" b="1" dirty="0"/>
              <a:t>The prediction of bankruptcy is a phenomenon of increasing interest in firms that stand to lose money because of unpaid debts. Since computers can store huge data sets pertaining to bankruptcy, making accurate predictions from them beforehand is becoming important. Company bankruptcy was defined based on the business regulations of the Netherlands (Financial Institution) in this project you will use various classification algorithms on the bankruptcy dataset to predict bankruptcies with satisfying accuracies long before the actual event.</a:t>
            </a:r>
            <a:endParaRPr lang="en-IN" b="1" dirty="0"/>
          </a:p>
          <a:p>
            <a:endParaRPr lang="en-US" dirty="0"/>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4303EA-66A0-295A-7274-3D2CD0549B09}"/>
              </a:ext>
            </a:extLst>
          </p:cNvPr>
          <p:cNvSpPr>
            <a:spLocks noGrp="1"/>
          </p:cNvSpPr>
          <p:nvPr>
            <p:ph type="body" idx="1"/>
          </p:nvPr>
        </p:nvSpPr>
        <p:spPr>
          <a:xfrm>
            <a:off x="803269" y="1139673"/>
            <a:ext cx="5157787" cy="823912"/>
          </a:xfrm>
        </p:spPr>
        <p:txBody>
          <a:bodyPr anchor="ctr"/>
          <a:lstStyle/>
          <a:p>
            <a:pPr algn="ctr"/>
            <a:r>
              <a:rPr lang="en-US" sz="2000" dirty="0">
                <a:solidFill>
                  <a:schemeClr val="accent1"/>
                </a:solidFill>
              </a:rPr>
              <a:t>XG BOOST</a:t>
            </a:r>
            <a:endParaRPr lang="en-IN" sz="2000" dirty="0">
              <a:solidFill>
                <a:schemeClr val="accent1"/>
              </a:solidFill>
            </a:endParaRPr>
          </a:p>
        </p:txBody>
      </p:sp>
      <p:sp>
        <p:nvSpPr>
          <p:cNvPr id="3" name="Content Placeholder 2">
            <a:extLst>
              <a:ext uri="{FF2B5EF4-FFF2-40B4-BE49-F238E27FC236}">
                <a16:creationId xmlns:a16="http://schemas.microsoft.com/office/drawing/2014/main" id="{6BD35319-E1FA-6F25-1333-C7550E3B9F98}"/>
              </a:ext>
            </a:extLst>
          </p:cNvPr>
          <p:cNvSpPr>
            <a:spLocks noGrp="1"/>
          </p:cNvSpPr>
          <p:nvPr>
            <p:ph sz="half" idx="2"/>
          </p:nvPr>
        </p:nvSpPr>
        <p:spPr>
          <a:xfrm>
            <a:off x="849880" y="2209088"/>
            <a:ext cx="5157787" cy="4406796"/>
          </a:xfrm>
        </p:spPr>
        <p:txBody>
          <a:bodyPr/>
          <a:lstStyle/>
          <a:p>
            <a:pPr marL="342900" indent="-342900">
              <a:buFont typeface="Arial" panose="020B0604020202020204" pitchFamily="34" charset="0"/>
              <a:buChar char="•"/>
            </a:pPr>
            <a:r>
              <a:rPr lang="en-US" sz="1800" dirty="0"/>
              <a:t>Sample mean accuracy given by k-fold validation: 0.969</a:t>
            </a:r>
          </a:p>
          <a:p>
            <a:pPr marL="342900" indent="-342900">
              <a:buFont typeface="Arial" panose="020B0604020202020204" pitchFamily="34" charset="0"/>
              <a:buChar char="•"/>
            </a:pPr>
            <a:r>
              <a:rPr lang="en-US" sz="1800" dirty="0"/>
              <a:t>Train &amp; test accuracy: 0.99 &amp; 0.96</a:t>
            </a:r>
          </a:p>
          <a:p>
            <a:pPr marL="342900" indent="-342900">
              <a:buFont typeface="Arial" panose="020B0604020202020204" pitchFamily="34" charset="0"/>
              <a:buChar char="•"/>
            </a:pPr>
            <a:r>
              <a:rPr lang="en-US" sz="1800" dirty="0"/>
              <a:t>                precision    recall  f1-score   </a:t>
            </a:r>
          </a:p>
          <a:p>
            <a:r>
              <a:rPr lang="en-US" sz="1800" dirty="0"/>
              <a:t>                 0       0.99      0.93      0.96      </a:t>
            </a:r>
          </a:p>
          <a:p>
            <a:r>
              <a:rPr lang="en-US" sz="1800" dirty="0"/>
              <a:t>                 1       0.94      0.99      0.96</a:t>
            </a:r>
          </a:p>
          <a:p>
            <a:pPr marL="342900" indent="-342900">
              <a:buFont typeface="Arial" panose="020B0604020202020204" pitchFamily="34" charset="0"/>
              <a:buChar char="•"/>
            </a:pPr>
            <a:r>
              <a:rPr lang="en-US" sz="1800" dirty="0"/>
              <a:t>Trained model with </a:t>
            </a:r>
            <a:r>
              <a:rPr lang="en-US" sz="1800" dirty="0" err="1"/>
              <a:t>GridSearchCv</a:t>
            </a:r>
            <a:r>
              <a:rPr lang="en-US" sz="1800" dirty="0"/>
              <a:t> for best  parameters (</a:t>
            </a:r>
            <a:r>
              <a:rPr kumimoji="0" lang="en-US" altLang="en-US" sz="1800" b="0" i="0" u="none" strike="noStrike" cap="none" normalizeH="0" baseline="0" dirty="0">
                <a:ln>
                  <a:noFill/>
                </a:ln>
                <a:effectLst/>
                <a:latin typeface="Arial Unicode MS"/>
              </a:rPr>
              <a:t>'booster': '</a:t>
            </a:r>
            <a:r>
              <a:rPr kumimoji="0" lang="en-US" altLang="en-US" sz="1800" b="0" i="0" u="none" strike="noStrike" cap="none" normalizeH="0" baseline="0" dirty="0" err="1">
                <a:ln>
                  <a:noFill/>
                </a:ln>
                <a:effectLst/>
                <a:latin typeface="Arial Unicode MS"/>
              </a:rPr>
              <a:t>gbtree</a:t>
            </a:r>
            <a:r>
              <a:rPr kumimoji="0" lang="en-US" altLang="en-US" sz="1800" b="0" i="0" u="none" strike="noStrike" cap="none" normalizeH="0" baseline="0" dirty="0">
                <a:ln>
                  <a:noFill/>
                </a:ln>
                <a:effectLst/>
                <a:latin typeface="Arial Unicode MS"/>
              </a:rPr>
              <a:t>', 'gamma': 0, '</a:t>
            </a:r>
            <a:r>
              <a:rPr kumimoji="0" lang="en-US" altLang="en-US" sz="1800" b="0" i="0" u="none" strike="noStrike" cap="none" normalizeH="0" baseline="0" dirty="0" err="1">
                <a:ln>
                  <a:noFill/>
                </a:ln>
                <a:effectLst/>
                <a:latin typeface="Arial Unicode MS"/>
              </a:rPr>
              <a:t>learning_rate</a:t>
            </a:r>
            <a:r>
              <a:rPr kumimoji="0" lang="en-US" altLang="en-US" sz="1800" b="0" i="0" u="none" strike="noStrike" cap="none" normalizeH="0" baseline="0" dirty="0">
                <a:ln>
                  <a:noFill/>
                </a:ln>
                <a:effectLst/>
                <a:latin typeface="Arial Unicode MS"/>
              </a:rPr>
              <a:t>': 0.5, '</a:t>
            </a:r>
            <a:r>
              <a:rPr kumimoji="0" lang="en-US" altLang="en-US" sz="1800" b="0" i="0" u="none" strike="noStrike" cap="none" normalizeH="0" baseline="0" dirty="0" err="1">
                <a:ln>
                  <a:noFill/>
                </a:ln>
                <a:effectLst/>
                <a:latin typeface="Arial Unicode MS"/>
              </a:rPr>
              <a:t>n_estimators</a:t>
            </a:r>
            <a:r>
              <a:rPr kumimoji="0" lang="en-US" altLang="en-US" sz="1800" b="0" i="0" u="none" strike="noStrike" cap="none" normalizeH="0" baseline="0" dirty="0">
                <a:ln>
                  <a:noFill/>
                </a:ln>
                <a:effectLst/>
                <a:latin typeface="Arial Unicode MS"/>
              </a:rPr>
              <a:t>': 150</a:t>
            </a:r>
            <a:r>
              <a:rPr kumimoji="0" lang="en-US" altLang="en-US" sz="1800" b="0" i="0" u="none" strike="noStrike" cap="none" normalizeH="0" baseline="0" dirty="0">
                <a:ln>
                  <a:noFill/>
                </a:ln>
                <a:effectLst/>
              </a:rPr>
              <a:t> </a:t>
            </a:r>
            <a:r>
              <a:rPr lang="en-US" altLang="en-US" sz="1800" dirty="0">
                <a:latin typeface="Arial" panose="020B0604020202020204" pitchFamily="34" charset="0"/>
              </a:rPr>
              <a:t>).</a:t>
            </a:r>
            <a:endParaRPr lang="en-US" sz="1800" dirty="0"/>
          </a:p>
          <a:p>
            <a:pPr marL="342900" indent="-342900">
              <a:buFont typeface="Arial" panose="020B0604020202020204" pitchFamily="34" charset="0"/>
              <a:buChar char="•"/>
            </a:pPr>
            <a:endParaRPr lang="en-IN" dirty="0"/>
          </a:p>
        </p:txBody>
      </p:sp>
      <p:sp>
        <p:nvSpPr>
          <p:cNvPr id="4" name="Text Placeholder 3">
            <a:extLst>
              <a:ext uri="{FF2B5EF4-FFF2-40B4-BE49-F238E27FC236}">
                <a16:creationId xmlns:a16="http://schemas.microsoft.com/office/drawing/2014/main" id="{B90527A6-BDD5-3639-36CF-9B5DD2248CE4}"/>
              </a:ext>
            </a:extLst>
          </p:cNvPr>
          <p:cNvSpPr>
            <a:spLocks noGrp="1"/>
          </p:cNvSpPr>
          <p:nvPr>
            <p:ph type="body" sz="quarter" idx="3"/>
          </p:nvPr>
        </p:nvSpPr>
        <p:spPr>
          <a:xfrm>
            <a:off x="6205543" y="1139673"/>
            <a:ext cx="5183188" cy="823912"/>
          </a:xfrm>
        </p:spPr>
        <p:txBody>
          <a:bodyPr anchor="ctr"/>
          <a:lstStyle/>
          <a:p>
            <a:pPr algn="ctr"/>
            <a:r>
              <a:rPr lang="en-US" dirty="0">
                <a:solidFill>
                  <a:schemeClr val="accent1"/>
                </a:solidFill>
              </a:rPr>
              <a:t>LOGISTIC REGRESSION</a:t>
            </a:r>
            <a:endParaRPr lang="en-IN" dirty="0">
              <a:solidFill>
                <a:schemeClr val="accent1"/>
              </a:solidFill>
            </a:endParaRPr>
          </a:p>
        </p:txBody>
      </p:sp>
      <p:sp>
        <p:nvSpPr>
          <p:cNvPr id="5" name="Content Placeholder 4">
            <a:extLst>
              <a:ext uri="{FF2B5EF4-FFF2-40B4-BE49-F238E27FC236}">
                <a16:creationId xmlns:a16="http://schemas.microsoft.com/office/drawing/2014/main" id="{A2A54644-2CE7-986D-D877-B26F2C243179}"/>
              </a:ext>
            </a:extLst>
          </p:cNvPr>
          <p:cNvSpPr>
            <a:spLocks noGrp="1"/>
          </p:cNvSpPr>
          <p:nvPr>
            <p:ph sz="quarter" idx="4"/>
          </p:nvPr>
        </p:nvSpPr>
        <p:spPr>
          <a:xfrm>
            <a:off x="6205543" y="2209088"/>
            <a:ext cx="5384066" cy="4406796"/>
          </a:xfrm>
        </p:spPr>
        <p:txBody>
          <a:bodyPr/>
          <a:lstStyle/>
          <a:p>
            <a:pPr marL="342900" indent="-342900">
              <a:buFont typeface="Arial" panose="020B0604020202020204" pitchFamily="34" charset="0"/>
              <a:buChar char="•"/>
            </a:pPr>
            <a:r>
              <a:rPr lang="en-US" sz="1800" dirty="0"/>
              <a:t>Sample mean accuracy given by k-fold validation: 0.882</a:t>
            </a:r>
          </a:p>
          <a:p>
            <a:pPr marL="342900" indent="-342900">
              <a:buFont typeface="Arial" panose="020B0604020202020204" pitchFamily="34" charset="0"/>
              <a:buChar char="•"/>
            </a:pPr>
            <a:r>
              <a:rPr lang="en-US" sz="1800" dirty="0"/>
              <a:t>Train &amp; test accuracy: 0.883 &amp; 0.884</a:t>
            </a:r>
          </a:p>
          <a:p>
            <a:pPr marL="342900" indent="-342900">
              <a:buFont typeface="Arial" panose="020B0604020202020204" pitchFamily="34" charset="0"/>
              <a:buChar char="•"/>
            </a:pPr>
            <a:r>
              <a:rPr lang="en-US" sz="1800" dirty="0"/>
              <a:t>                precision    recall  f1-score   </a:t>
            </a:r>
          </a:p>
          <a:p>
            <a:r>
              <a:rPr lang="en-US" sz="1800" dirty="0"/>
              <a:t>                 0       0.90      0.86      0.88      </a:t>
            </a:r>
          </a:p>
          <a:p>
            <a:r>
              <a:rPr lang="en-US" sz="1800" dirty="0"/>
              <a:t>                 1       0.87      0.91      0.89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IN" dirty="0"/>
          </a:p>
        </p:txBody>
      </p:sp>
      <p:sp>
        <p:nvSpPr>
          <p:cNvPr id="6" name="Title 5">
            <a:extLst>
              <a:ext uri="{FF2B5EF4-FFF2-40B4-BE49-F238E27FC236}">
                <a16:creationId xmlns:a16="http://schemas.microsoft.com/office/drawing/2014/main" id="{EB23ED9A-6356-EF9E-7D53-59B18752100B}"/>
              </a:ext>
            </a:extLst>
          </p:cNvPr>
          <p:cNvSpPr>
            <a:spLocks noGrp="1"/>
          </p:cNvSpPr>
          <p:nvPr>
            <p:ph type="title"/>
          </p:nvPr>
        </p:nvSpPr>
        <p:spPr>
          <a:xfrm>
            <a:off x="946351" y="242116"/>
            <a:ext cx="10122632" cy="652054"/>
          </a:xfrm>
        </p:spPr>
        <p:txBody>
          <a:bodyPr/>
          <a:lstStyle/>
          <a:p>
            <a:r>
              <a:rPr lang="en-US" dirty="0">
                <a:solidFill>
                  <a:schemeClr val="accent1"/>
                </a:solidFill>
              </a:rPr>
              <a:t>MODEL BUILDING</a:t>
            </a:r>
            <a:endParaRPr lang="en-IN" dirty="0">
              <a:solidFill>
                <a:schemeClr val="accent1"/>
              </a:solidFill>
            </a:endParaRPr>
          </a:p>
        </p:txBody>
      </p:sp>
      <p:sp>
        <p:nvSpPr>
          <p:cNvPr id="7" name="Footer Placeholder 6">
            <a:extLst>
              <a:ext uri="{FF2B5EF4-FFF2-40B4-BE49-F238E27FC236}">
                <a16:creationId xmlns:a16="http://schemas.microsoft.com/office/drawing/2014/main" id="{B1D8190F-116E-F64C-9432-B79793B66725}"/>
              </a:ext>
            </a:extLst>
          </p:cNvPr>
          <p:cNvSpPr>
            <a:spLocks noGrp="1"/>
          </p:cNvSpPr>
          <p:nvPr>
            <p:ph type="ftr" sz="quarter" idx="10"/>
          </p:nvPr>
        </p:nvSpPr>
        <p:spPr/>
        <p:txBody>
          <a:bodyPr/>
          <a:lstStyle/>
          <a:p>
            <a:r>
              <a:rPr lang="en-US" dirty="0"/>
              <a:t>MODEL BUILDING</a:t>
            </a:r>
          </a:p>
        </p:txBody>
      </p:sp>
      <p:sp>
        <p:nvSpPr>
          <p:cNvPr id="8" name="Slide Number Placeholder 7">
            <a:extLst>
              <a:ext uri="{FF2B5EF4-FFF2-40B4-BE49-F238E27FC236}">
                <a16:creationId xmlns:a16="http://schemas.microsoft.com/office/drawing/2014/main" id="{DB773044-B5D0-D549-D4FD-E2018F7B53E5}"/>
              </a:ext>
            </a:extLst>
          </p:cNvPr>
          <p:cNvSpPr>
            <a:spLocks noGrp="1"/>
          </p:cNvSpPr>
          <p:nvPr>
            <p:ph type="sldNum" sz="quarter" idx="11"/>
          </p:nvPr>
        </p:nvSpPr>
        <p:spPr/>
        <p:txBody>
          <a:bodyPr/>
          <a:lstStyle/>
          <a:p>
            <a:fld id="{09A01C0A-2BB6-49E7-91A3-DCB9F9F59583}" type="slidenum">
              <a:rPr lang="en-US" smtClean="0"/>
              <a:pPr/>
              <a:t>20</a:t>
            </a:fld>
            <a:endParaRPr lang="en-US" dirty="0"/>
          </a:p>
        </p:txBody>
      </p:sp>
    </p:spTree>
    <p:extLst>
      <p:ext uri="{BB962C8B-B14F-4D97-AF65-F5344CB8AC3E}">
        <p14:creationId xmlns:p14="http://schemas.microsoft.com/office/powerpoint/2010/main" val="466716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561469EE-D251-CD7E-F261-5FC03E385D86}"/>
              </a:ext>
            </a:extLst>
          </p:cNvPr>
          <p:cNvPicPr>
            <a:picLocks noGrp="1" noChangeAspect="1"/>
          </p:cNvPicPr>
          <p:nvPr>
            <p:ph sz="half" idx="2"/>
          </p:nvPr>
        </p:nvPicPr>
        <p:blipFill>
          <a:blip r:embed="rId2"/>
          <a:stretch>
            <a:fillRect/>
          </a:stretch>
        </p:blipFill>
        <p:spPr>
          <a:xfrm>
            <a:off x="882316" y="1142681"/>
            <a:ext cx="5852287" cy="4858428"/>
          </a:xfrm>
        </p:spPr>
      </p:pic>
      <p:sp>
        <p:nvSpPr>
          <p:cNvPr id="4" name="Footer Placeholder 3">
            <a:extLst>
              <a:ext uri="{FF2B5EF4-FFF2-40B4-BE49-F238E27FC236}">
                <a16:creationId xmlns:a16="http://schemas.microsoft.com/office/drawing/2014/main" id="{6F29EE5C-0DB0-0546-2D92-5343050EC774}"/>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77ABBAE-C2F8-1D4B-B2CC-453922C9B48A}"/>
              </a:ext>
            </a:extLst>
          </p:cNvPr>
          <p:cNvSpPr>
            <a:spLocks noGrp="1"/>
          </p:cNvSpPr>
          <p:nvPr>
            <p:ph type="sldNum" sz="quarter" idx="11"/>
          </p:nvPr>
        </p:nvSpPr>
        <p:spPr/>
        <p:txBody>
          <a:bodyPr/>
          <a:lstStyle/>
          <a:p>
            <a:fld id="{09A01C0A-2BB6-49E7-91A3-DCB9F9F59583}" type="slidenum">
              <a:rPr lang="en-US" smtClean="0"/>
              <a:pPr/>
              <a:t>21</a:t>
            </a:fld>
            <a:endParaRPr lang="en-US" dirty="0"/>
          </a:p>
        </p:txBody>
      </p:sp>
      <p:pic>
        <p:nvPicPr>
          <p:cNvPr id="9" name="Picture 8">
            <a:extLst>
              <a:ext uri="{FF2B5EF4-FFF2-40B4-BE49-F238E27FC236}">
                <a16:creationId xmlns:a16="http://schemas.microsoft.com/office/drawing/2014/main" id="{A70418C6-C3C1-D62A-FFFA-447507E535B2}"/>
              </a:ext>
            </a:extLst>
          </p:cNvPr>
          <p:cNvPicPr>
            <a:picLocks noChangeAspect="1"/>
          </p:cNvPicPr>
          <p:nvPr/>
        </p:nvPicPr>
        <p:blipFill>
          <a:blip r:embed="rId3"/>
          <a:stretch>
            <a:fillRect/>
          </a:stretch>
        </p:blipFill>
        <p:spPr>
          <a:xfrm>
            <a:off x="6734604" y="940275"/>
            <a:ext cx="4862780" cy="5060834"/>
          </a:xfrm>
          <a:prstGeom prst="rect">
            <a:avLst/>
          </a:prstGeom>
        </p:spPr>
      </p:pic>
      <p:sp>
        <p:nvSpPr>
          <p:cNvPr id="10" name="TextBox 9">
            <a:extLst>
              <a:ext uri="{FF2B5EF4-FFF2-40B4-BE49-F238E27FC236}">
                <a16:creationId xmlns:a16="http://schemas.microsoft.com/office/drawing/2014/main" id="{F0EE8A78-0723-A118-F8A7-EB02298020F0}"/>
              </a:ext>
            </a:extLst>
          </p:cNvPr>
          <p:cNvSpPr txBox="1"/>
          <p:nvPr/>
        </p:nvSpPr>
        <p:spPr>
          <a:xfrm>
            <a:off x="1780674" y="481263"/>
            <a:ext cx="4315326" cy="369332"/>
          </a:xfrm>
          <a:prstGeom prst="rect">
            <a:avLst/>
          </a:prstGeom>
          <a:noFill/>
        </p:spPr>
        <p:txBody>
          <a:bodyPr wrap="square" rtlCol="0">
            <a:spAutoFit/>
          </a:bodyPr>
          <a:lstStyle/>
          <a:p>
            <a:pPr algn="ctr"/>
            <a:r>
              <a:rPr lang="en-US" b="1" dirty="0">
                <a:solidFill>
                  <a:schemeClr val="accent1"/>
                </a:solidFill>
              </a:rPr>
              <a:t>Y_TEST VS Y_PREDICT</a:t>
            </a:r>
            <a:endParaRPr lang="en-IN" b="1" dirty="0">
              <a:solidFill>
                <a:schemeClr val="accent1"/>
              </a:solidFill>
            </a:endParaRPr>
          </a:p>
        </p:txBody>
      </p:sp>
      <p:sp>
        <p:nvSpPr>
          <p:cNvPr id="11" name="TextBox 10">
            <a:extLst>
              <a:ext uri="{FF2B5EF4-FFF2-40B4-BE49-F238E27FC236}">
                <a16:creationId xmlns:a16="http://schemas.microsoft.com/office/drawing/2014/main" id="{B44F5E89-721A-DFEC-3C1D-7BE8F2204CCF}"/>
              </a:ext>
            </a:extLst>
          </p:cNvPr>
          <p:cNvSpPr txBox="1"/>
          <p:nvPr/>
        </p:nvSpPr>
        <p:spPr>
          <a:xfrm>
            <a:off x="7539789" y="481263"/>
            <a:ext cx="3629560" cy="369332"/>
          </a:xfrm>
          <a:prstGeom prst="rect">
            <a:avLst/>
          </a:prstGeom>
          <a:noFill/>
        </p:spPr>
        <p:txBody>
          <a:bodyPr wrap="square" rtlCol="0">
            <a:spAutoFit/>
          </a:bodyPr>
          <a:lstStyle/>
          <a:p>
            <a:pPr algn="ctr"/>
            <a:r>
              <a:rPr lang="en-US" b="1" dirty="0">
                <a:solidFill>
                  <a:schemeClr val="accent1"/>
                </a:solidFill>
              </a:rPr>
              <a:t>AUC-ROC CURVE</a:t>
            </a:r>
            <a:endParaRPr lang="en-IN" b="1" dirty="0">
              <a:solidFill>
                <a:schemeClr val="accent1"/>
              </a:solidFill>
            </a:endParaRPr>
          </a:p>
        </p:txBody>
      </p:sp>
    </p:spTree>
    <p:extLst>
      <p:ext uri="{BB962C8B-B14F-4D97-AF65-F5344CB8AC3E}">
        <p14:creationId xmlns:p14="http://schemas.microsoft.com/office/powerpoint/2010/main" val="1279679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2C975-C0D8-5635-3CD4-B28EE3571842}"/>
              </a:ext>
            </a:extLst>
          </p:cNvPr>
          <p:cNvSpPr>
            <a:spLocks noGrp="1"/>
          </p:cNvSpPr>
          <p:nvPr>
            <p:ph type="title"/>
          </p:nvPr>
        </p:nvSpPr>
        <p:spPr/>
        <p:txBody>
          <a:bodyPr/>
          <a:lstStyle/>
          <a:p>
            <a:r>
              <a:rPr lang="en-US" dirty="0"/>
              <a:t>BUSINESS OPPORTUNITIES ARE LIKE BUSES. THERE'S ALWAYS ANOTHER ONE COMING.</a:t>
            </a:r>
          </a:p>
        </p:txBody>
      </p:sp>
      <p:sp>
        <p:nvSpPr>
          <p:cNvPr id="3" name="Subtitle 2">
            <a:extLst>
              <a:ext uri="{FF2B5EF4-FFF2-40B4-BE49-F238E27FC236}">
                <a16:creationId xmlns:a16="http://schemas.microsoft.com/office/drawing/2014/main" id="{B62B6991-4690-5E5C-1B86-4715D2403B3B}"/>
              </a:ext>
            </a:extLst>
          </p:cNvPr>
          <p:cNvSpPr>
            <a:spLocks noGrp="1"/>
          </p:cNvSpPr>
          <p:nvPr>
            <p:ph type="subTitle" idx="1"/>
          </p:nvPr>
        </p:nvSpPr>
        <p:spPr/>
        <p:txBody>
          <a:bodyPr/>
          <a:lstStyle/>
          <a:p>
            <a:r>
              <a:rPr lang="en-US" dirty="0"/>
              <a:t>Richard Branson</a:t>
            </a:r>
          </a:p>
        </p:txBody>
      </p:sp>
      <p:sp>
        <p:nvSpPr>
          <p:cNvPr id="16" name="Rectangle 15">
            <a:extLst>
              <a:ext uri="{FF2B5EF4-FFF2-40B4-BE49-F238E27FC236}">
                <a16:creationId xmlns:a16="http://schemas.microsoft.com/office/drawing/2014/main" id="{32FC8D39-E9E2-B0C8-13B1-31595C9896D1}"/>
              </a:ext>
            </a:extLst>
          </p:cNvPr>
          <p:cNvSpPr/>
          <p:nvPr/>
        </p:nvSpPr>
        <p:spPr>
          <a:xfrm>
            <a:off x="560111" y="801377"/>
            <a:ext cx="280846" cy="707886"/>
          </a:xfrm>
          <a:prstGeom prst="rect">
            <a:avLst/>
          </a:prstGeom>
        </p:spPr>
        <p:txBody>
          <a:bodyPr wrap="square">
            <a:spAutoFit/>
          </a:bodyPr>
          <a:lstStyle/>
          <a:p>
            <a:r>
              <a:rPr lang="en-US" sz="4000" b="1" dirty="0">
                <a:solidFill>
                  <a:schemeClr val="accent1"/>
                </a:solidFill>
                <a:latin typeface="Gill Sans Ultra Bold" panose="020B0A02020104020203" pitchFamily="34" charset="77"/>
              </a:rPr>
              <a:t>“</a:t>
            </a:r>
          </a:p>
        </p:txBody>
      </p:sp>
      <p:sp>
        <p:nvSpPr>
          <p:cNvPr id="17" name="Rectangle 16">
            <a:extLst>
              <a:ext uri="{FF2B5EF4-FFF2-40B4-BE49-F238E27FC236}">
                <a16:creationId xmlns:a16="http://schemas.microsoft.com/office/drawing/2014/main" id="{AEC9DCBA-073E-C693-608A-D60E4C7CD5BF}"/>
              </a:ext>
            </a:extLst>
          </p:cNvPr>
          <p:cNvSpPr/>
          <p:nvPr/>
        </p:nvSpPr>
        <p:spPr>
          <a:xfrm>
            <a:off x="9009602" y="1801064"/>
            <a:ext cx="280846" cy="707886"/>
          </a:xfrm>
          <a:prstGeom prst="rect">
            <a:avLst/>
          </a:prstGeom>
        </p:spPr>
        <p:txBody>
          <a:bodyPr wrap="square">
            <a:spAutoFit/>
          </a:bodyPr>
          <a:lstStyle/>
          <a:p>
            <a:r>
              <a:rPr lang="en-US" sz="4000" b="1" dirty="0">
                <a:solidFill>
                  <a:schemeClr val="accent1"/>
                </a:solidFill>
                <a:latin typeface="Gill Sans Ultra Bold" panose="020B0A02020104020203" pitchFamily="34" charset="77"/>
              </a:rPr>
              <a:t>”</a:t>
            </a:r>
          </a:p>
        </p:txBody>
      </p:sp>
      <p:sp>
        <p:nvSpPr>
          <p:cNvPr id="11" name="Footer Placeholder 10">
            <a:extLst>
              <a:ext uri="{FF2B5EF4-FFF2-40B4-BE49-F238E27FC236}">
                <a16:creationId xmlns:a16="http://schemas.microsoft.com/office/drawing/2014/main" id="{F0FE709F-757F-9DAB-DC56-68FD7C46FC5A}"/>
              </a:ext>
            </a:extLst>
          </p:cNvPr>
          <p:cNvSpPr>
            <a:spLocks noGrp="1"/>
          </p:cNvSpPr>
          <p:nvPr>
            <p:ph type="ftr" sz="quarter" idx="10"/>
          </p:nvPr>
        </p:nvSpPr>
        <p:spPr/>
        <p:txBody>
          <a:bodyPr/>
          <a:lstStyle/>
          <a:p>
            <a:r>
              <a:rPr lang="en-US" dirty="0"/>
              <a:t>QUOTE</a:t>
            </a:r>
          </a:p>
        </p:txBody>
      </p:sp>
      <p:sp>
        <p:nvSpPr>
          <p:cNvPr id="12" name="Slide Number Placeholder 11">
            <a:extLst>
              <a:ext uri="{FF2B5EF4-FFF2-40B4-BE49-F238E27FC236}">
                <a16:creationId xmlns:a16="http://schemas.microsoft.com/office/drawing/2014/main" id="{EA7158D5-C54E-C1C2-70BB-D7F577BB8A7C}"/>
              </a:ext>
            </a:extLst>
          </p:cNvPr>
          <p:cNvSpPr>
            <a:spLocks noGrp="1"/>
          </p:cNvSpPr>
          <p:nvPr>
            <p:ph type="sldNum" sz="quarter" idx="11"/>
          </p:nvPr>
        </p:nvSpPr>
        <p:spPr/>
        <p:txBody>
          <a:bodyPr/>
          <a:lstStyle/>
          <a:p>
            <a:fld id="{09A01C0A-2BB6-49E7-91A3-DCB9F9F59583}" type="slidenum">
              <a:rPr lang="en-US" smtClean="0"/>
              <a:pPr/>
              <a:t>22</a:t>
            </a:fld>
            <a:endParaRPr lang="en-US" dirty="0"/>
          </a:p>
        </p:txBody>
      </p:sp>
    </p:spTree>
    <p:extLst>
      <p:ext uri="{BB962C8B-B14F-4D97-AF65-F5344CB8AC3E}">
        <p14:creationId xmlns:p14="http://schemas.microsoft.com/office/powerpoint/2010/main" val="1572098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907196" y="4122820"/>
            <a:ext cx="5444517" cy="1400057"/>
          </a:xfrm>
        </p:spPr>
        <p:txBody>
          <a:bodyPr/>
          <a:lstStyle/>
          <a:p>
            <a:r>
              <a:rPr lang="en-US" sz="2000" b="1" dirty="0"/>
              <a:t>Deepak Pal </a:t>
            </a:r>
          </a:p>
          <a:p>
            <a:r>
              <a:rPr lang="en-US" sz="2000" b="1" dirty="0"/>
              <a:t>Deepak.pal18x@gmail.com</a:t>
            </a:r>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THANK YOU</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23</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solidFill>
                  <a:schemeClr val="accent1"/>
                </a:solidFill>
              </a:rPr>
              <a:t>PRIMARY GOAL:</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3469262"/>
            <a:ext cx="6034216" cy="1439604"/>
          </a:xfrm>
        </p:spPr>
        <p:txBody>
          <a:bodyPr/>
          <a:lstStyle/>
          <a:p>
            <a:r>
              <a:rPr lang="en-US" b="1" dirty="0"/>
              <a:t>This exercise aims to build a model, using historical data that will determine the prediction of bankruptcy.</a:t>
            </a:r>
            <a:endParaRPr lang="en-IN" b="1" dirty="0"/>
          </a:p>
          <a:p>
            <a:endParaRPr lang="en-US"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Goal</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a:xfrm>
            <a:off x="850168" y="1"/>
            <a:ext cx="10122632" cy="850232"/>
          </a:xfrm>
        </p:spPr>
        <p:txBody>
          <a:bodyPr/>
          <a:lstStyle/>
          <a:p>
            <a:r>
              <a:rPr lang="en-US" dirty="0">
                <a:solidFill>
                  <a:schemeClr val="accent1"/>
                </a:solidFill>
              </a:rPr>
              <a:t>A glance at data</a:t>
            </a:r>
          </a:p>
        </p:txBody>
      </p:sp>
      <p:graphicFrame>
        <p:nvGraphicFramePr>
          <p:cNvPr id="4" name="Content Placeholder 5" descr="Bar chart">
            <a:extLst>
              <a:ext uri="{FF2B5EF4-FFF2-40B4-BE49-F238E27FC236}">
                <a16:creationId xmlns:a16="http://schemas.microsoft.com/office/drawing/2014/main" id="{43287C00-E82D-9489-9CE6-BA6FF4C93359}"/>
              </a:ext>
            </a:extLst>
          </p:cNvPr>
          <p:cNvGraphicFramePr>
            <a:graphicFrameLocks noGrp="1"/>
          </p:cNvGraphicFramePr>
          <p:nvPr>
            <p:ph sz="half" idx="2"/>
            <p:extLst>
              <p:ext uri="{D42A27DB-BD31-4B8C-83A1-F6EECF244321}">
                <p14:modId xmlns:p14="http://schemas.microsoft.com/office/powerpoint/2010/main" val="4076367439"/>
              </p:ext>
            </p:extLst>
          </p:nvPr>
        </p:nvGraphicFramePr>
        <p:xfrm>
          <a:off x="850900" y="850233"/>
          <a:ext cx="10125075" cy="5329905"/>
        </p:xfrm>
        <a:graphic>
          <a:graphicData uri="http://schemas.openxmlformats.org/drawingml/2006/chart">
            <c:chart xmlns:c="http://schemas.openxmlformats.org/drawingml/2006/chart" xmlns:r="http://schemas.openxmlformats.org/officeDocument/2006/relationships" r:id="rId2"/>
          </a:graphicData>
        </a:graphic>
      </p:graphicFrame>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Data sheet</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1643288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89063-624A-7379-E981-708DBB2008D3}"/>
              </a:ext>
            </a:extLst>
          </p:cNvPr>
          <p:cNvSpPr>
            <a:spLocks noGrp="1"/>
          </p:cNvSpPr>
          <p:nvPr>
            <p:ph type="title"/>
          </p:nvPr>
        </p:nvSpPr>
        <p:spPr>
          <a:xfrm>
            <a:off x="850168" y="176463"/>
            <a:ext cx="10122632" cy="962526"/>
          </a:xfrm>
        </p:spPr>
        <p:txBody>
          <a:bodyPr/>
          <a:lstStyle/>
          <a:p>
            <a:r>
              <a:rPr lang="en-US" sz="3600" dirty="0">
                <a:solidFill>
                  <a:schemeClr val="accent1"/>
                </a:solidFill>
              </a:rPr>
              <a:t>Exploratory Data Analysis</a:t>
            </a:r>
            <a:endParaRPr lang="en-IN" dirty="0">
              <a:solidFill>
                <a:schemeClr val="accent1"/>
              </a:solidFill>
            </a:endParaRPr>
          </a:p>
        </p:txBody>
      </p:sp>
      <p:sp>
        <p:nvSpPr>
          <p:cNvPr id="3" name="Content Placeholder 2">
            <a:extLst>
              <a:ext uri="{FF2B5EF4-FFF2-40B4-BE49-F238E27FC236}">
                <a16:creationId xmlns:a16="http://schemas.microsoft.com/office/drawing/2014/main" id="{D28401DF-037F-CA42-B2BD-BD5245CD5D00}"/>
              </a:ext>
            </a:extLst>
          </p:cNvPr>
          <p:cNvSpPr>
            <a:spLocks noGrp="1"/>
          </p:cNvSpPr>
          <p:nvPr>
            <p:ph sz="half" idx="2"/>
          </p:nvPr>
        </p:nvSpPr>
        <p:spPr>
          <a:xfrm>
            <a:off x="850168" y="1411705"/>
            <a:ext cx="10126362" cy="4768433"/>
          </a:xfrm>
        </p:spPr>
        <p:txBody>
          <a:bodyPr/>
          <a:lstStyle/>
          <a:p>
            <a:pPr algn="l"/>
            <a:r>
              <a:rPr lang="en-US" b="1" dirty="0">
                <a:latin typeface="Arial" panose="020B0604020202020204" pitchFamily="34" charset="0"/>
                <a:cs typeface="Arial" panose="020B0604020202020204" pitchFamily="34" charset="0"/>
              </a:rPr>
              <a:t>Basic EDA -</a:t>
            </a:r>
            <a:endParaRPr lang="en-US" sz="2400" b="1" dirty="0">
              <a:latin typeface="Arial" panose="020B0604020202020204" pitchFamily="34" charset="0"/>
              <a:cs typeface="Arial" panose="020B0604020202020204" pitchFamily="34" charset="0"/>
            </a:endParaRPr>
          </a:p>
          <a:p>
            <a:pPr marL="457200" indent="-457200" algn="l">
              <a:buFont typeface="Arial" panose="020B0604020202020204" pitchFamily="34" charset="0"/>
              <a:buChar char="•"/>
            </a:pPr>
            <a:r>
              <a:rPr lang="en-US" sz="2400" dirty="0">
                <a:latin typeface="Arial" panose="020B0604020202020204" pitchFamily="34" charset="0"/>
                <a:cs typeface="Arial" panose="020B0604020202020204" pitchFamily="34" charset="0"/>
              </a:rPr>
              <a:t>Data Shape: ( 6819 rows,95 columns).</a:t>
            </a:r>
          </a:p>
          <a:p>
            <a:pPr marL="342900" indent="-342900" algn="l">
              <a:buFont typeface="Arial" panose="020B0604020202020204" pitchFamily="34" charset="0"/>
              <a:buChar char="•"/>
            </a:pPr>
            <a:r>
              <a:rPr lang="en-IN" sz="2400" dirty="0">
                <a:latin typeface="Arial" panose="020B0604020202020204" pitchFamily="34" charset="0"/>
                <a:cs typeface="Arial" panose="020B0604020202020204" pitchFamily="34" charset="0"/>
              </a:rPr>
              <a:t> All Numerical(int64&amp;float64) columns: (95).</a:t>
            </a:r>
          </a:p>
          <a:p>
            <a:pPr marL="342900" indent="-342900" algn="l">
              <a:buFont typeface="Arial" panose="020B0604020202020204" pitchFamily="34" charset="0"/>
              <a:buChar char="•"/>
            </a:pPr>
            <a:r>
              <a:rPr lang="en-US" altLang="en-US" sz="2400" dirty="0">
                <a:ln>
                  <a:noFill/>
                </a:ln>
                <a:effectLst/>
                <a:latin typeface="Arial" panose="020B0604020202020204" pitchFamily="34" charset="0"/>
              </a:rPr>
              <a:t> Independent Variables/Features – 94 columns.</a:t>
            </a:r>
          </a:p>
          <a:p>
            <a:pPr marL="342900" indent="-342900" algn="l">
              <a:buFont typeface="Arial" panose="020B0604020202020204" pitchFamily="34" charset="0"/>
              <a:buChar char="•"/>
            </a:pPr>
            <a:r>
              <a:rPr lang="en-US" altLang="en-US" dirty="0">
                <a:latin typeface="Arial" panose="020B0604020202020204" pitchFamily="34" charset="0"/>
              </a:rPr>
              <a:t> </a:t>
            </a:r>
            <a:r>
              <a:rPr kumimoji="0" lang="en-US" altLang="en-US" sz="2400" b="0" i="0" u="none" strike="noStrike" cap="none" normalizeH="0" baseline="0" dirty="0">
                <a:ln>
                  <a:noFill/>
                </a:ln>
                <a:effectLst/>
                <a:latin typeface="Arial" panose="020B0604020202020204" pitchFamily="34" charset="0"/>
              </a:rPr>
              <a:t>Dependent variable/Feature- 1 (</a:t>
            </a:r>
            <a:r>
              <a:rPr kumimoji="0" lang="en-US" altLang="en-US" sz="2400" b="0" i="0" strike="noStrike" cap="none" normalizeH="0" baseline="0" dirty="0">
                <a:ln>
                  <a:noFill/>
                </a:ln>
                <a:effectLst/>
                <a:latin typeface="Arial Unicode MS"/>
              </a:rPr>
              <a:t>‘Bankrupt’).</a:t>
            </a:r>
          </a:p>
          <a:p>
            <a:pPr marL="342900" indent="-342900" algn="l">
              <a:buFont typeface="Arial" panose="020B0604020202020204" pitchFamily="34" charset="0"/>
              <a:buChar char="•"/>
            </a:pPr>
            <a:r>
              <a:rPr kumimoji="0" lang="en-US" altLang="en-US" sz="2400" b="0" i="0" u="none" strike="noStrike" cap="none" normalizeH="0" baseline="0" dirty="0">
                <a:ln>
                  <a:noFill/>
                </a:ln>
                <a:effectLst/>
                <a:latin typeface="Arial" panose="020B0604020202020204" pitchFamily="34" charset="0"/>
              </a:rPr>
              <a:t> Problem – Classification(Binary).</a:t>
            </a:r>
          </a:p>
          <a:p>
            <a:pPr marL="342900" indent="-342900" algn="l">
              <a:buFont typeface="Arial" panose="020B0604020202020204" pitchFamily="34" charset="0"/>
              <a:buChar char="•"/>
            </a:pPr>
            <a:r>
              <a:rPr lang="en-US" altLang="en-US" dirty="0">
                <a:latin typeface="Arial" panose="020B0604020202020204" pitchFamily="34" charset="0"/>
              </a:rPr>
              <a:t>Null values present percentage in data = 0%.</a:t>
            </a:r>
            <a:endParaRPr kumimoji="0" lang="en-US" altLang="en-US" sz="2400" b="0" i="0" u="none" strike="noStrike" cap="none" normalizeH="0" baseline="0" dirty="0">
              <a:ln>
                <a:noFill/>
              </a:ln>
              <a:effectLst/>
              <a:latin typeface="Arial" panose="020B0604020202020204" pitchFamily="34" charset="0"/>
            </a:endParaRPr>
          </a:p>
          <a:p>
            <a:pPr algn="l"/>
            <a:endParaRPr lang="en-IN" sz="2400" dirty="0">
              <a:solidFill>
                <a:schemeClr val="accent6">
                  <a:lumMod val="60000"/>
                  <a:lumOff val="40000"/>
                </a:schemeClr>
              </a:solidFill>
            </a:endParaRPr>
          </a:p>
          <a:p>
            <a:pPr algn="l"/>
            <a:endParaRPr lang="en-IN" sz="2400" dirty="0">
              <a:solidFill>
                <a:schemeClr val="accent6">
                  <a:lumMod val="60000"/>
                  <a:lumOff val="40000"/>
                </a:schemeClr>
              </a:solidFill>
            </a:endParaRPr>
          </a:p>
          <a:p>
            <a:endParaRPr lang="en-IN" dirty="0"/>
          </a:p>
        </p:txBody>
      </p:sp>
      <p:sp>
        <p:nvSpPr>
          <p:cNvPr id="4" name="Footer Placeholder 3">
            <a:extLst>
              <a:ext uri="{FF2B5EF4-FFF2-40B4-BE49-F238E27FC236}">
                <a16:creationId xmlns:a16="http://schemas.microsoft.com/office/drawing/2014/main" id="{5471B85D-41AC-EA9C-F502-1B1E209DDDCF}"/>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D37B9B9-08A2-CD9B-85B2-91F9A258CC60}"/>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69808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D025D-A043-A937-F696-1D284C3C33F8}"/>
              </a:ext>
            </a:extLst>
          </p:cNvPr>
          <p:cNvSpPr>
            <a:spLocks noGrp="1"/>
          </p:cNvSpPr>
          <p:nvPr>
            <p:ph type="title"/>
          </p:nvPr>
        </p:nvSpPr>
        <p:spPr>
          <a:xfrm>
            <a:off x="850168" y="208547"/>
            <a:ext cx="10122632" cy="1138989"/>
          </a:xfrm>
        </p:spPr>
        <p:txBody>
          <a:bodyPr/>
          <a:lstStyle/>
          <a:p>
            <a:r>
              <a:rPr lang="en-US" sz="3200" dirty="0">
                <a:solidFill>
                  <a:schemeClr val="accent1"/>
                </a:solidFill>
              </a:rPr>
              <a:t>Analyzing data and acquiring insights</a:t>
            </a:r>
            <a:endParaRPr lang="en-IN" sz="3200" dirty="0">
              <a:solidFill>
                <a:schemeClr val="accent1"/>
              </a:solidFill>
            </a:endParaRPr>
          </a:p>
        </p:txBody>
      </p:sp>
      <p:sp>
        <p:nvSpPr>
          <p:cNvPr id="3" name="Content Placeholder 2">
            <a:extLst>
              <a:ext uri="{FF2B5EF4-FFF2-40B4-BE49-F238E27FC236}">
                <a16:creationId xmlns:a16="http://schemas.microsoft.com/office/drawing/2014/main" id="{A0F04A69-9EA5-21FA-D610-70528CA401CE}"/>
              </a:ext>
            </a:extLst>
          </p:cNvPr>
          <p:cNvSpPr>
            <a:spLocks noGrp="1"/>
          </p:cNvSpPr>
          <p:nvPr>
            <p:ph sz="half" idx="2"/>
          </p:nvPr>
        </p:nvSpPr>
        <p:spPr>
          <a:xfrm>
            <a:off x="850168" y="1604211"/>
            <a:ext cx="10126362" cy="5045241"/>
          </a:xfrm>
        </p:spPr>
        <p:txBody>
          <a:bodyPr/>
          <a:lstStyle/>
          <a:p>
            <a:r>
              <a:rPr lang="en-US" dirty="0"/>
              <a:t>After carefully observing , analyzing and plotting (pair-wise plotting)</a:t>
            </a:r>
            <a:r>
              <a:rPr lang="en-IN" dirty="0"/>
              <a:t> the variables with one and another to better understand the underlying relationship of features with one and another . We got some significant information about the features indicating that those features may playing a significant role in determining or identifying a Firm as Bankrupt.</a:t>
            </a:r>
          </a:p>
          <a:p>
            <a:r>
              <a:rPr lang="en-IN" sz="2000" dirty="0"/>
              <a:t>Those features are – </a:t>
            </a:r>
            <a:r>
              <a:rPr lang="en-US" sz="2000" dirty="0"/>
              <a:t> [</a:t>
            </a:r>
            <a:r>
              <a:rPr kumimoji="0" lang="en-US" altLang="en-US" sz="2000" i="0" u="none" strike="noStrike" cap="none" normalizeH="0" baseline="0" dirty="0">
                <a:ln>
                  <a:noFill/>
                </a:ln>
                <a:solidFill>
                  <a:schemeClr val="tx1"/>
                </a:solidFill>
                <a:effectLst/>
                <a:latin typeface="Arial Unicode MS"/>
              </a:rPr>
              <a:t> ' ROA(C) before interest and depreciation before interest’ ,</a:t>
            </a:r>
            <a:r>
              <a:rPr lang="en-US" sz="2000" dirty="0"/>
              <a:t>' ROA(A) before interest and % after tax', ' ROA(B) before interest and depreciation after tax’,' Net Value Per Share (C)',' Persistent EPS in the Last Four Seasons’, ' Debt ratio %',' Net worth/Assets',' Net Income to Total Assets']</a:t>
            </a:r>
          </a:p>
        </p:txBody>
      </p:sp>
      <p:sp>
        <p:nvSpPr>
          <p:cNvPr id="4" name="Footer Placeholder 3">
            <a:extLst>
              <a:ext uri="{FF2B5EF4-FFF2-40B4-BE49-F238E27FC236}">
                <a16:creationId xmlns:a16="http://schemas.microsoft.com/office/drawing/2014/main" id="{BB3D9527-394C-46F6-4781-C3AC0A48FFA2}"/>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9FDED454-67A9-E493-7535-710FD9F4962F}"/>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69659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EAFA-7559-3047-84AC-93B85B6F00A2}"/>
              </a:ext>
            </a:extLst>
          </p:cNvPr>
          <p:cNvSpPr>
            <a:spLocks noGrp="1"/>
          </p:cNvSpPr>
          <p:nvPr>
            <p:ph type="title"/>
          </p:nvPr>
        </p:nvSpPr>
        <p:spPr>
          <a:xfrm>
            <a:off x="850168" y="176463"/>
            <a:ext cx="10122632" cy="850233"/>
          </a:xfrm>
        </p:spPr>
        <p:txBody>
          <a:bodyPr/>
          <a:lstStyle/>
          <a:p>
            <a:r>
              <a:rPr lang="en-US" dirty="0">
                <a:solidFill>
                  <a:schemeClr val="accent1"/>
                </a:solidFill>
              </a:rPr>
              <a:t>Sample scatterplots</a:t>
            </a:r>
            <a:endParaRPr lang="en-IN" dirty="0">
              <a:solidFill>
                <a:schemeClr val="accent1"/>
              </a:solidFill>
            </a:endParaRPr>
          </a:p>
        </p:txBody>
      </p:sp>
      <p:pic>
        <p:nvPicPr>
          <p:cNvPr id="7" name="Content Placeholder 6">
            <a:extLst>
              <a:ext uri="{FF2B5EF4-FFF2-40B4-BE49-F238E27FC236}">
                <a16:creationId xmlns:a16="http://schemas.microsoft.com/office/drawing/2014/main" id="{4BB3E84E-4181-AF33-67DD-770394C2AB57}"/>
              </a:ext>
            </a:extLst>
          </p:cNvPr>
          <p:cNvPicPr>
            <a:picLocks noGrp="1" noChangeAspect="1"/>
          </p:cNvPicPr>
          <p:nvPr>
            <p:ph sz="half" idx="2"/>
          </p:nvPr>
        </p:nvPicPr>
        <p:blipFill>
          <a:blip r:embed="rId2"/>
          <a:stretch>
            <a:fillRect/>
          </a:stretch>
        </p:blipFill>
        <p:spPr>
          <a:xfrm>
            <a:off x="492426" y="1315453"/>
            <a:ext cx="3341637" cy="2422358"/>
          </a:xfrm>
        </p:spPr>
      </p:pic>
      <p:sp>
        <p:nvSpPr>
          <p:cNvPr id="4" name="Footer Placeholder 3">
            <a:extLst>
              <a:ext uri="{FF2B5EF4-FFF2-40B4-BE49-F238E27FC236}">
                <a16:creationId xmlns:a16="http://schemas.microsoft.com/office/drawing/2014/main" id="{842C8F6B-7C69-CE6A-1E10-04406F415382}"/>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170F87C6-104D-D737-AFE4-77937D02F236}"/>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9" name="Picture 8">
            <a:extLst>
              <a:ext uri="{FF2B5EF4-FFF2-40B4-BE49-F238E27FC236}">
                <a16:creationId xmlns:a16="http://schemas.microsoft.com/office/drawing/2014/main" id="{2E0EFECD-5FC2-0677-8AEE-4E0B34B4500D}"/>
              </a:ext>
            </a:extLst>
          </p:cNvPr>
          <p:cNvPicPr>
            <a:picLocks noChangeAspect="1"/>
          </p:cNvPicPr>
          <p:nvPr/>
        </p:nvPicPr>
        <p:blipFill>
          <a:blip r:embed="rId3"/>
          <a:stretch>
            <a:fillRect/>
          </a:stretch>
        </p:blipFill>
        <p:spPr>
          <a:xfrm>
            <a:off x="4090737" y="1315451"/>
            <a:ext cx="3160295" cy="2422359"/>
          </a:xfrm>
          <a:prstGeom prst="rect">
            <a:avLst/>
          </a:prstGeom>
        </p:spPr>
      </p:pic>
      <p:pic>
        <p:nvPicPr>
          <p:cNvPr id="11" name="Picture 10">
            <a:extLst>
              <a:ext uri="{FF2B5EF4-FFF2-40B4-BE49-F238E27FC236}">
                <a16:creationId xmlns:a16="http://schemas.microsoft.com/office/drawing/2014/main" id="{5FECFE40-1509-2C84-AE3A-1EDF11F53176}"/>
              </a:ext>
            </a:extLst>
          </p:cNvPr>
          <p:cNvPicPr>
            <a:picLocks noChangeAspect="1"/>
          </p:cNvPicPr>
          <p:nvPr/>
        </p:nvPicPr>
        <p:blipFill>
          <a:blip r:embed="rId4"/>
          <a:stretch>
            <a:fillRect/>
          </a:stretch>
        </p:blipFill>
        <p:spPr>
          <a:xfrm>
            <a:off x="7507707" y="1315450"/>
            <a:ext cx="3465094" cy="2422360"/>
          </a:xfrm>
          <a:prstGeom prst="rect">
            <a:avLst/>
          </a:prstGeom>
        </p:spPr>
      </p:pic>
      <p:pic>
        <p:nvPicPr>
          <p:cNvPr id="13" name="Picture 12">
            <a:extLst>
              <a:ext uri="{FF2B5EF4-FFF2-40B4-BE49-F238E27FC236}">
                <a16:creationId xmlns:a16="http://schemas.microsoft.com/office/drawing/2014/main" id="{4BF4FB18-E392-E5AF-F51A-064DDB7AF1C4}"/>
              </a:ext>
            </a:extLst>
          </p:cNvPr>
          <p:cNvPicPr>
            <a:picLocks noChangeAspect="1"/>
          </p:cNvPicPr>
          <p:nvPr/>
        </p:nvPicPr>
        <p:blipFill>
          <a:blip r:embed="rId5"/>
          <a:stretch>
            <a:fillRect/>
          </a:stretch>
        </p:blipFill>
        <p:spPr>
          <a:xfrm>
            <a:off x="591606" y="3907519"/>
            <a:ext cx="3341637" cy="2950479"/>
          </a:xfrm>
          <a:prstGeom prst="rect">
            <a:avLst/>
          </a:prstGeom>
        </p:spPr>
      </p:pic>
      <p:pic>
        <p:nvPicPr>
          <p:cNvPr id="15" name="Picture 14">
            <a:extLst>
              <a:ext uri="{FF2B5EF4-FFF2-40B4-BE49-F238E27FC236}">
                <a16:creationId xmlns:a16="http://schemas.microsoft.com/office/drawing/2014/main" id="{7E9D3079-0C4D-7811-BDF2-B691C3020BA4}"/>
              </a:ext>
            </a:extLst>
          </p:cNvPr>
          <p:cNvPicPr>
            <a:picLocks noChangeAspect="1"/>
          </p:cNvPicPr>
          <p:nvPr/>
        </p:nvPicPr>
        <p:blipFill>
          <a:blip r:embed="rId6"/>
          <a:stretch>
            <a:fillRect/>
          </a:stretch>
        </p:blipFill>
        <p:spPr>
          <a:xfrm>
            <a:off x="4090737" y="3907519"/>
            <a:ext cx="3160295" cy="2774017"/>
          </a:xfrm>
          <a:prstGeom prst="rect">
            <a:avLst/>
          </a:prstGeom>
        </p:spPr>
      </p:pic>
      <p:pic>
        <p:nvPicPr>
          <p:cNvPr id="17" name="Picture 16">
            <a:extLst>
              <a:ext uri="{FF2B5EF4-FFF2-40B4-BE49-F238E27FC236}">
                <a16:creationId xmlns:a16="http://schemas.microsoft.com/office/drawing/2014/main" id="{98577427-1FDC-CC1B-0AEC-58BA70FE3C1B}"/>
              </a:ext>
            </a:extLst>
          </p:cNvPr>
          <p:cNvPicPr>
            <a:picLocks noChangeAspect="1"/>
          </p:cNvPicPr>
          <p:nvPr/>
        </p:nvPicPr>
        <p:blipFill>
          <a:blip r:embed="rId7"/>
          <a:stretch>
            <a:fillRect/>
          </a:stretch>
        </p:blipFill>
        <p:spPr>
          <a:xfrm>
            <a:off x="7652084" y="4026564"/>
            <a:ext cx="3320716" cy="2624180"/>
          </a:xfrm>
          <a:prstGeom prst="rect">
            <a:avLst/>
          </a:prstGeom>
        </p:spPr>
      </p:pic>
    </p:spTree>
    <p:extLst>
      <p:ext uri="{BB962C8B-B14F-4D97-AF65-F5344CB8AC3E}">
        <p14:creationId xmlns:p14="http://schemas.microsoft.com/office/powerpoint/2010/main" val="205976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870FF7-E063-BE82-CBEB-42342FE195BF}"/>
              </a:ext>
            </a:extLst>
          </p:cNvPr>
          <p:cNvSpPr>
            <a:spLocks noGrp="1"/>
          </p:cNvSpPr>
          <p:nvPr>
            <p:ph type="body" idx="1"/>
          </p:nvPr>
        </p:nvSpPr>
        <p:spPr>
          <a:xfrm>
            <a:off x="128337" y="0"/>
            <a:ext cx="7013246" cy="6857998"/>
          </a:xfrm>
        </p:spPr>
        <p:txBody>
          <a:bodyPr/>
          <a:lstStyle/>
          <a:p>
            <a:pPr rtl="0"/>
            <a:r>
              <a:rPr lang="en-US" sz="1600" dirty="0"/>
              <a:t>Specifically, out of the total of 220 bankrupt companies, 167 of them have ROA(C) values below 25%(which is &lt; 0.47) of the average, indicating a higher likelihood of bankruptcy for companies with lower values of column ROA(C). On the other hand, out of the total of 6600 non-bankrupt banks, 1217 of them have column ROA(C) values below 25% of the average, suggesting that a smaller proportion(18%) of non-bankrupt firms also have lower values of column ROA(C).</a:t>
            </a:r>
          </a:p>
          <a:p>
            <a:pPr rtl="0"/>
            <a:r>
              <a:rPr lang="en-US" sz="1600" dirty="0"/>
              <a:t>This could potentially indicate that firms with lower values of column ROA(C) are more likely to face financial distress or bankruptcy, but there may still be a considerable number of non-bankrupt firms with low values of column ROA(C). It suggests that the value of column ROA(C) may be an important predictor or indicator of the financial health of a company.</a:t>
            </a:r>
          </a:p>
          <a:p>
            <a:pPr rtl="0"/>
            <a:r>
              <a:rPr lang="en-US" sz="1600" dirty="0"/>
              <a:t>when ' ROA(C) before interest and depreciation before interest' value for a bank is below 25% of avg value with respect to others, we got 167 firms which were classified as bankrupt which is 75.91% of total bankrupt firms and when its below mean 0.5051 the percentage is 95.45%</a:t>
            </a:r>
          </a:p>
          <a:p>
            <a:endParaRPr lang="en-IN" dirty="0"/>
          </a:p>
        </p:txBody>
      </p:sp>
      <p:sp>
        <p:nvSpPr>
          <p:cNvPr id="4" name="Picture Placeholder 3">
            <a:extLst>
              <a:ext uri="{FF2B5EF4-FFF2-40B4-BE49-F238E27FC236}">
                <a16:creationId xmlns:a16="http://schemas.microsoft.com/office/drawing/2014/main" id="{F32F6EEA-5ACF-690C-D46A-1CA3359A3272}"/>
              </a:ext>
            </a:extLst>
          </p:cNvPr>
          <p:cNvSpPr>
            <a:spLocks noGrp="1"/>
          </p:cNvSpPr>
          <p:nvPr>
            <p:ph type="pic" sz="quarter" idx="12"/>
          </p:nvPr>
        </p:nvSpPr>
        <p:spPr/>
      </p:sp>
      <p:sp>
        <p:nvSpPr>
          <p:cNvPr id="6" name="Text Placeholder 5">
            <a:extLst>
              <a:ext uri="{FF2B5EF4-FFF2-40B4-BE49-F238E27FC236}">
                <a16:creationId xmlns:a16="http://schemas.microsoft.com/office/drawing/2014/main" id="{A64B9B54-B8C9-4F79-8622-8104210FC1B3}"/>
              </a:ext>
            </a:extLst>
          </p:cNvPr>
          <p:cNvSpPr>
            <a:spLocks noGrp="1"/>
          </p:cNvSpPr>
          <p:nvPr>
            <p:ph type="body" sz="quarter" idx="14"/>
          </p:nvPr>
        </p:nvSpPr>
        <p:spPr/>
        <p:txBody>
          <a:bodyPr/>
          <a:lstStyle/>
          <a:p>
            <a:endParaRPr lang="en-IN"/>
          </a:p>
        </p:txBody>
      </p:sp>
      <p:sp>
        <p:nvSpPr>
          <p:cNvPr id="7" name="Footer Placeholder 6">
            <a:extLst>
              <a:ext uri="{FF2B5EF4-FFF2-40B4-BE49-F238E27FC236}">
                <a16:creationId xmlns:a16="http://schemas.microsoft.com/office/drawing/2014/main" id="{2F38A58F-0A1F-A31B-8142-11F8878A0093}"/>
              </a:ext>
            </a:extLst>
          </p:cNvPr>
          <p:cNvSpPr>
            <a:spLocks noGrp="1"/>
          </p:cNvSpPr>
          <p:nvPr>
            <p:ph type="ftr" sz="quarter" idx="10"/>
          </p:nvPr>
        </p:nvSpPr>
        <p:spPr/>
        <p:txBody>
          <a:bodyPr/>
          <a:lstStyle/>
          <a:p>
            <a:r>
              <a:rPr lang="en-US" dirty="0"/>
              <a:t>EDA</a:t>
            </a:r>
          </a:p>
        </p:txBody>
      </p:sp>
      <p:sp>
        <p:nvSpPr>
          <p:cNvPr id="8" name="Slide Number Placeholder 7">
            <a:extLst>
              <a:ext uri="{FF2B5EF4-FFF2-40B4-BE49-F238E27FC236}">
                <a16:creationId xmlns:a16="http://schemas.microsoft.com/office/drawing/2014/main" id="{91251454-9F6A-7DED-EFE4-4B84B7AD9599}"/>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10" name="Picture 9">
            <a:extLst>
              <a:ext uri="{FF2B5EF4-FFF2-40B4-BE49-F238E27FC236}">
                <a16:creationId xmlns:a16="http://schemas.microsoft.com/office/drawing/2014/main" id="{D1EBEED8-E12D-4126-8421-7AF99AF36EC6}"/>
              </a:ext>
            </a:extLst>
          </p:cNvPr>
          <p:cNvPicPr>
            <a:picLocks noChangeAspect="1"/>
          </p:cNvPicPr>
          <p:nvPr/>
        </p:nvPicPr>
        <p:blipFill>
          <a:blip r:embed="rId2"/>
          <a:stretch>
            <a:fillRect/>
          </a:stretch>
        </p:blipFill>
        <p:spPr>
          <a:xfrm>
            <a:off x="7373252" y="946484"/>
            <a:ext cx="4434698" cy="5392113"/>
          </a:xfrm>
          <a:prstGeom prst="rect">
            <a:avLst/>
          </a:prstGeom>
        </p:spPr>
      </p:pic>
    </p:spTree>
    <p:extLst>
      <p:ext uri="{BB962C8B-B14F-4D97-AF65-F5344CB8AC3E}">
        <p14:creationId xmlns:p14="http://schemas.microsoft.com/office/powerpoint/2010/main" val="600635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9DCA10-0843-984F-4E45-CC8D631DCD83}"/>
              </a:ext>
            </a:extLst>
          </p:cNvPr>
          <p:cNvSpPr>
            <a:spLocks noGrp="1"/>
          </p:cNvSpPr>
          <p:nvPr>
            <p:ph sz="half" idx="2"/>
          </p:nvPr>
        </p:nvSpPr>
        <p:spPr>
          <a:xfrm>
            <a:off x="497305" y="280736"/>
            <a:ext cx="10908631" cy="1868906"/>
          </a:xfrm>
        </p:spPr>
        <p:txBody>
          <a:bodyPr anchor="t"/>
          <a:lstStyle/>
          <a:p>
            <a:r>
              <a:rPr lang="en-US" sz="2000" dirty="0"/>
              <a:t>Similarly, when ' ROA(A) before interest and % after tax' value for a firm is below 25%(which is &lt; 0.53) of avg value with respect to others, we got 168 firms which were classified as bankrupt which is 76.31% of total bankrupt firms.</a:t>
            </a:r>
            <a:endParaRPr lang="en-IN" sz="2000" dirty="0"/>
          </a:p>
        </p:txBody>
      </p:sp>
      <p:sp>
        <p:nvSpPr>
          <p:cNvPr id="4" name="Footer Placeholder 3">
            <a:extLst>
              <a:ext uri="{FF2B5EF4-FFF2-40B4-BE49-F238E27FC236}">
                <a16:creationId xmlns:a16="http://schemas.microsoft.com/office/drawing/2014/main" id="{4E73BBD0-1D71-C415-C538-D1DB4E512530}"/>
              </a:ext>
            </a:extLst>
          </p:cNvPr>
          <p:cNvSpPr>
            <a:spLocks noGrp="1"/>
          </p:cNvSpPr>
          <p:nvPr>
            <p:ph type="ftr" sz="quarter" idx="10"/>
          </p:nvPr>
        </p:nvSpPr>
        <p:spPr/>
        <p:txBody>
          <a:bodyPr/>
          <a:lstStyle/>
          <a:p>
            <a:r>
              <a:rPr lang="en-US" dirty="0"/>
              <a:t>EDA</a:t>
            </a:r>
          </a:p>
        </p:txBody>
      </p:sp>
      <p:sp>
        <p:nvSpPr>
          <p:cNvPr id="5" name="Slide Number Placeholder 4">
            <a:extLst>
              <a:ext uri="{FF2B5EF4-FFF2-40B4-BE49-F238E27FC236}">
                <a16:creationId xmlns:a16="http://schemas.microsoft.com/office/drawing/2014/main" id="{79B90D8D-8700-D2ED-A848-4B65A72E622B}"/>
              </a:ext>
            </a:extLst>
          </p:cNvPr>
          <p:cNvSpPr>
            <a:spLocks noGrp="1"/>
          </p:cNvSpPr>
          <p:nvPr>
            <p:ph type="sldNum" sz="quarter" idx="11"/>
          </p:nvPr>
        </p:nvSpPr>
        <p:spPr/>
        <p:txBody>
          <a:bodyPr/>
          <a:lstStyle/>
          <a:p>
            <a:fld id="{09A01C0A-2BB6-49E7-91A3-DCB9F9F59583}" type="slidenum">
              <a:rPr lang="en-US" smtClean="0"/>
              <a:pPr/>
              <a:t>9</a:t>
            </a:fld>
            <a:endParaRPr lang="en-US" dirty="0"/>
          </a:p>
        </p:txBody>
      </p:sp>
      <p:pic>
        <p:nvPicPr>
          <p:cNvPr id="7" name="Picture 6">
            <a:extLst>
              <a:ext uri="{FF2B5EF4-FFF2-40B4-BE49-F238E27FC236}">
                <a16:creationId xmlns:a16="http://schemas.microsoft.com/office/drawing/2014/main" id="{22429A87-E69E-94B1-C50C-C34EDCBE7A85}"/>
              </a:ext>
            </a:extLst>
          </p:cNvPr>
          <p:cNvPicPr>
            <a:picLocks noChangeAspect="1"/>
          </p:cNvPicPr>
          <p:nvPr/>
        </p:nvPicPr>
        <p:blipFill>
          <a:blip r:embed="rId2"/>
          <a:stretch>
            <a:fillRect/>
          </a:stretch>
        </p:blipFill>
        <p:spPr>
          <a:xfrm>
            <a:off x="497305" y="2277980"/>
            <a:ext cx="6272463" cy="4299284"/>
          </a:xfrm>
          <a:prstGeom prst="rect">
            <a:avLst/>
          </a:prstGeom>
        </p:spPr>
      </p:pic>
      <p:pic>
        <p:nvPicPr>
          <p:cNvPr id="9" name="Picture 8">
            <a:extLst>
              <a:ext uri="{FF2B5EF4-FFF2-40B4-BE49-F238E27FC236}">
                <a16:creationId xmlns:a16="http://schemas.microsoft.com/office/drawing/2014/main" id="{C94DFB95-334D-5EA8-3824-D08C021C4777}"/>
              </a:ext>
            </a:extLst>
          </p:cNvPr>
          <p:cNvPicPr>
            <a:picLocks noChangeAspect="1"/>
          </p:cNvPicPr>
          <p:nvPr/>
        </p:nvPicPr>
        <p:blipFill>
          <a:blip r:embed="rId3"/>
          <a:stretch>
            <a:fillRect/>
          </a:stretch>
        </p:blipFill>
        <p:spPr>
          <a:xfrm>
            <a:off x="6769768" y="2149641"/>
            <a:ext cx="4636168" cy="4141428"/>
          </a:xfrm>
          <a:prstGeom prst="rect">
            <a:avLst/>
          </a:prstGeom>
        </p:spPr>
      </p:pic>
    </p:spTree>
    <p:extLst>
      <p:ext uri="{BB962C8B-B14F-4D97-AF65-F5344CB8AC3E}">
        <p14:creationId xmlns:p14="http://schemas.microsoft.com/office/powerpoint/2010/main" val="4155256409"/>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259</TotalTime>
  <Words>1643</Words>
  <Application>Microsoft Office PowerPoint</Application>
  <PresentationFormat>Widescreen</PresentationFormat>
  <Paragraphs>129</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 Black</vt:lpstr>
      <vt:lpstr>Arial Unicode MS</vt:lpstr>
      <vt:lpstr>Avenir Next LT Pro</vt:lpstr>
      <vt:lpstr>Calibri</vt:lpstr>
      <vt:lpstr>Gill Sans Ultra Bold</vt:lpstr>
      <vt:lpstr>Office Theme</vt:lpstr>
      <vt:lpstr> Company Bankruptcy Prediction Classification </vt:lpstr>
      <vt:lpstr>Business Problem  Statement</vt:lpstr>
      <vt:lpstr>PRIMARY GOAL:</vt:lpstr>
      <vt:lpstr>A glance at data</vt:lpstr>
      <vt:lpstr>Exploratory Data Analysis</vt:lpstr>
      <vt:lpstr>Analyzing data and acquiring insights</vt:lpstr>
      <vt:lpstr>Sample scatterplots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Further EDA…</vt:lpstr>
      <vt:lpstr>Feature Importance</vt:lpstr>
      <vt:lpstr>    CORRELATION MATRIX</vt:lpstr>
      <vt:lpstr>CORRELATION&amp; other FINDINGS</vt:lpstr>
      <vt:lpstr>DimenSionALITY REDUCTION</vt:lpstr>
      <vt:lpstr>MODEL BUILDING</vt:lpstr>
      <vt:lpstr>PowerPoint Presentation</vt:lpstr>
      <vt:lpstr>BUSINESS OPPORTUNITIES ARE LIKE BUSES. THERE'S ALWAYS ANOTHER ONE COMING.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Company Bankruptcy Prediction Classification </dc:title>
  <dc:creator>Deepak</dc:creator>
  <cp:lastModifiedBy>Deepak</cp:lastModifiedBy>
  <cp:revision>10</cp:revision>
  <dcterms:created xsi:type="dcterms:W3CDTF">2023-04-20T07:29:16Z</dcterms:created>
  <dcterms:modified xsi:type="dcterms:W3CDTF">2023-04-21T10:26:25Z</dcterms:modified>
</cp:coreProperties>
</file>